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69" r:id="rId2"/>
    <p:sldId id="289" r:id="rId3"/>
    <p:sldId id="258" r:id="rId4"/>
    <p:sldId id="296" r:id="rId5"/>
    <p:sldId id="259" r:id="rId6"/>
    <p:sldId id="256" r:id="rId7"/>
    <p:sldId id="257" r:id="rId8"/>
    <p:sldId id="260" r:id="rId9"/>
    <p:sldId id="292" r:id="rId10"/>
    <p:sldId id="281" r:id="rId11"/>
    <p:sldId id="280" r:id="rId12"/>
    <p:sldId id="266" r:id="rId13"/>
    <p:sldId id="263" r:id="rId14"/>
    <p:sldId id="284" r:id="rId15"/>
    <p:sldId id="283" r:id="rId16"/>
    <p:sldId id="285" r:id="rId17"/>
    <p:sldId id="279" r:id="rId18"/>
    <p:sldId id="288" r:id="rId19"/>
    <p:sldId id="265" r:id="rId20"/>
    <p:sldId id="270" r:id="rId21"/>
    <p:sldId id="282" r:id="rId22"/>
    <p:sldId id="261" r:id="rId23"/>
    <p:sldId id="264" r:id="rId24"/>
    <p:sldId id="262" r:id="rId25"/>
    <p:sldId id="272" r:id="rId26"/>
    <p:sldId id="273" r:id="rId27"/>
    <p:sldId id="274" r:id="rId28"/>
    <p:sldId id="271" r:id="rId29"/>
    <p:sldId id="299" r:id="rId30"/>
    <p:sldId id="300" r:id="rId31"/>
    <p:sldId id="301" r:id="rId32"/>
    <p:sldId id="290" r:id="rId33"/>
    <p:sldId id="291" r:id="rId34"/>
    <p:sldId id="295" r:id="rId35"/>
    <p:sldId id="293" r:id="rId36"/>
    <p:sldId id="294" r:id="rId37"/>
    <p:sldId id="297" r:id="rId38"/>
    <p:sldId id="267" r:id="rId39"/>
    <p:sldId id="298" r:id="rId40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E5F1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-2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TISZAKUTATO\Tiszakutato\Cikkek\2014\FetchR&#233;teg\vizhom-szamolas-AA_130503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adatok!$AB$45</c:f>
              <c:strCache>
                <c:ptCount val="1"/>
                <c:pt idx="0">
                  <c:v>Ln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numRef>
              <c:f>adatok!$Z$46:$Z$66</c:f>
              <c:numCache>
                <c:formatCode>yyyy/mm/dd</c:formatCode>
                <c:ptCount val="21"/>
                <c:pt idx="0">
                  <c:v>39219</c:v>
                </c:pt>
                <c:pt idx="1">
                  <c:v>39240</c:v>
                </c:pt>
                <c:pt idx="2">
                  <c:v>39284</c:v>
                </c:pt>
                <c:pt idx="3">
                  <c:v>39316</c:v>
                </c:pt>
                <c:pt idx="4">
                  <c:v>39351</c:v>
                </c:pt>
                <c:pt idx="5">
                  <c:v>39384</c:v>
                </c:pt>
                <c:pt idx="6">
                  <c:v>39426</c:v>
                </c:pt>
                <c:pt idx="7">
                  <c:v>39595</c:v>
                </c:pt>
                <c:pt idx="8">
                  <c:v>39625</c:v>
                </c:pt>
                <c:pt idx="9">
                  <c:v>39660</c:v>
                </c:pt>
                <c:pt idx="10">
                  <c:v>39688</c:v>
                </c:pt>
                <c:pt idx="11">
                  <c:v>39953</c:v>
                </c:pt>
                <c:pt idx="12">
                  <c:v>39982</c:v>
                </c:pt>
                <c:pt idx="13">
                  <c:v>40024</c:v>
                </c:pt>
                <c:pt idx="14">
                  <c:v>40051</c:v>
                </c:pt>
                <c:pt idx="15">
                  <c:v>40079</c:v>
                </c:pt>
                <c:pt idx="16">
                  <c:v>40309</c:v>
                </c:pt>
                <c:pt idx="17">
                  <c:v>40344</c:v>
                </c:pt>
                <c:pt idx="18">
                  <c:v>40372</c:v>
                </c:pt>
                <c:pt idx="19">
                  <c:v>40407</c:v>
                </c:pt>
                <c:pt idx="20">
                  <c:v>40435</c:v>
                </c:pt>
              </c:numCache>
            </c:numRef>
          </c:cat>
          <c:val>
            <c:numRef>
              <c:f>adatok!$AB$46:$AB$66</c:f>
              <c:numCache>
                <c:formatCode>General</c:formatCode>
                <c:ptCount val="21"/>
                <c:pt idx="0">
                  <c:v>76.263999999999996</c:v>
                </c:pt>
                <c:pt idx="1">
                  <c:v>69.113</c:v>
                </c:pt>
                <c:pt idx="2">
                  <c:v>119.3276</c:v>
                </c:pt>
                <c:pt idx="3">
                  <c:v>98.511799999999994</c:v>
                </c:pt>
                <c:pt idx="4">
                  <c:v>33.155300000000011</c:v>
                </c:pt>
                <c:pt idx="5">
                  <c:v>0.16859000000000013</c:v>
                </c:pt>
                <c:pt idx="6">
                  <c:v>7.2060000000000041E-2</c:v>
                </c:pt>
                <c:pt idx="7">
                  <c:v>76.13809999999998</c:v>
                </c:pt>
                <c:pt idx="8">
                  <c:v>96.596599999999995</c:v>
                </c:pt>
                <c:pt idx="9">
                  <c:v>83.444700000000026</c:v>
                </c:pt>
                <c:pt idx="10">
                  <c:v>98.107500000000002</c:v>
                </c:pt>
                <c:pt idx="11">
                  <c:v>60.472300000000011</c:v>
                </c:pt>
                <c:pt idx="12">
                  <c:v>78.266200000000026</c:v>
                </c:pt>
                <c:pt idx="13">
                  <c:v>85.441800000000129</c:v>
                </c:pt>
                <c:pt idx="14">
                  <c:v>63.144200000000005</c:v>
                </c:pt>
                <c:pt idx="15">
                  <c:v>55.602900000000012</c:v>
                </c:pt>
                <c:pt idx="16">
                  <c:v>50.096600000000002</c:v>
                </c:pt>
                <c:pt idx="17">
                  <c:v>81.547600000000145</c:v>
                </c:pt>
                <c:pt idx="18">
                  <c:v>113.7791</c:v>
                </c:pt>
                <c:pt idx="19">
                  <c:v>98.507800000000003</c:v>
                </c:pt>
                <c:pt idx="20">
                  <c:v>48.465000000000003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3B-4381-A124-154F362D27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6"/>
        <c:axId val="60712448"/>
        <c:axId val="60713984"/>
      </c:barChart>
      <c:catAx>
        <c:axId val="60712448"/>
        <c:scaling>
          <c:orientation val="maxMin"/>
        </c:scaling>
        <c:delete val="0"/>
        <c:axPos val="l"/>
        <c:numFmt formatCode="yyyy/mm/dd" sourceLinked="1"/>
        <c:majorTickMark val="none"/>
        <c:minorTickMark val="none"/>
        <c:tickLblPos val="nextTo"/>
        <c:txPr>
          <a:bodyPr/>
          <a:lstStyle/>
          <a:p>
            <a:pPr>
              <a:defRPr sz="1000"/>
            </a:pPr>
            <a:endParaRPr lang="hu-HU"/>
          </a:p>
        </c:txPr>
        <c:crossAx val="60713984"/>
        <c:crosses val="autoZero"/>
        <c:auto val="0"/>
        <c:lblAlgn val="ctr"/>
        <c:lblOffset val="100"/>
        <c:noMultiLvlLbl val="0"/>
      </c:catAx>
      <c:valAx>
        <c:axId val="60713984"/>
        <c:scaling>
          <c:orientation val="minMax"/>
        </c:scaling>
        <c:delete val="0"/>
        <c:axPos val="t"/>
        <c:title>
          <c:tx>
            <c:rich>
              <a:bodyPr/>
              <a:lstStyle/>
              <a:p>
                <a:pPr>
                  <a:defRPr sz="1200"/>
                </a:pPr>
                <a:r>
                  <a:rPr lang="hu-HU" sz="1200" b="1" i="0" u="none" strike="noStrike" baseline="0" dirty="0" smtClean="0"/>
                  <a:t>Lake </a:t>
                </a:r>
                <a:r>
                  <a:rPr lang="hu-HU" sz="1200" b="1" i="0" u="none" strike="noStrike" baseline="0" dirty="0" err="1" smtClean="0"/>
                  <a:t>Number</a:t>
                </a:r>
                <a:r>
                  <a:rPr lang="hu-HU" sz="1200" b="1" i="0" u="none" strike="noStrike" baseline="0" dirty="0" smtClean="0"/>
                  <a:t> (Tószám)</a:t>
                </a:r>
                <a:endParaRPr lang="hu-HU" sz="1200" dirty="0"/>
              </a:p>
            </c:rich>
          </c:tx>
          <c:layout>
            <c:manualLayout>
              <c:xMode val="edge"/>
              <c:yMode val="edge"/>
              <c:x val="0.21278222413979073"/>
              <c:y val="3.0492030492030496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6071244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08983B-6533-4DFC-9025-E4EFB969FEA7}" type="datetimeFigureOut">
              <a:rPr lang="en-GB" smtClean="0"/>
              <a:pPr/>
              <a:t>24/03/2021</a:t>
            </a:fld>
            <a:endParaRPr lang="en-GB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F11AF-DDE1-4275-B6B0-F58FF3068A9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62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1DC21A-D7C1-4F07-9F4C-18160823C339}" type="slidenum">
              <a:rPr lang="hu-HU"/>
              <a:pPr/>
              <a:t>11</a:t>
            </a:fld>
            <a:endParaRPr lang="hu-HU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Ide képet az úszólápról is!!!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F11AF-DDE1-4275-B6B0-F58FF3068A94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012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EFEF26-93D8-4B8A-9E2E-EE39C9B0E6D1}" type="slidenum">
              <a:rPr lang="hu-HU"/>
              <a:pPr/>
              <a:t>25</a:t>
            </a:fld>
            <a:endParaRPr lang="hu-HU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9974D9-50B3-4847-A06C-60F5A384EC4C}" type="slidenum">
              <a:rPr lang="hu-HU"/>
              <a:pPr/>
              <a:t>26</a:t>
            </a:fld>
            <a:endParaRPr lang="hu-HU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KÉPEK!!!!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77FFEB-746B-4F26-BBDA-5B0B675C9986}" type="slidenum">
              <a:rPr lang="hu-HU"/>
              <a:pPr/>
              <a:t>27</a:t>
            </a:fld>
            <a:endParaRPr lang="hu-HU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F11AF-DDE1-4275-B6B0-F58FF3068A94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113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5C9B-3D05-4D6B-A87B-A0F30BDB4194}" type="datetimeFigureOut">
              <a:rPr lang="en-GB" smtClean="0"/>
              <a:pPr/>
              <a:t>24/03/2021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7BB14-4ECA-4CF6-8083-2C4C3DA05C5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5C9B-3D05-4D6B-A87B-A0F30BDB4194}" type="datetimeFigureOut">
              <a:rPr lang="en-GB" smtClean="0"/>
              <a:pPr/>
              <a:t>24/03/2021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7BB14-4ECA-4CF6-8083-2C4C3DA05C5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5C9B-3D05-4D6B-A87B-A0F30BDB4194}" type="datetimeFigureOut">
              <a:rPr lang="en-GB" smtClean="0"/>
              <a:pPr/>
              <a:t>24/03/2021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7BB14-4ECA-4CF6-8083-2C4C3DA05C5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8D7771D-6308-4EBE-8B62-28F3DB781195}" type="slidenum">
              <a:rPr lang="hu-HU"/>
              <a:pPr/>
              <a:t>‹#›</a:t>
            </a:fld>
            <a:endParaRPr lang="hu-HU"/>
          </a:p>
        </p:txBody>
      </p:sp>
      <p:sp>
        <p:nvSpPr>
          <p:cNvPr id="9" name="Élőláb helye 8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E861A72-ACDB-4074-A6B2-CB5A7E485BE8}" type="slidenum">
              <a:rPr lang="hu-HU"/>
              <a:pPr/>
              <a:t>‹#›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5C9B-3D05-4D6B-A87B-A0F30BDB4194}" type="datetimeFigureOut">
              <a:rPr lang="en-GB" smtClean="0"/>
              <a:pPr/>
              <a:t>24/03/2021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7BB14-4ECA-4CF6-8083-2C4C3DA05C5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5C9B-3D05-4D6B-A87B-A0F30BDB4194}" type="datetimeFigureOut">
              <a:rPr lang="en-GB" smtClean="0"/>
              <a:pPr/>
              <a:t>24/03/2021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7BB14-4ECA-4CF6-8083-2C4C3DA05C5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5C9B-3D05-4D6B-A87B-A0F30BDB4194}" type="datetimeFigureOut">
              <a:rPr lang="en-GB" smtClean="0"/>
              <a:pPr/>
              <a:t>24/03/2021</a:t>
            </a:fld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7BB14-4ECA-4CF6-8083-2C4C3DA05C5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5C9B-3D05-4D6B-A87B-A0F30BDB4194}" type="datetimeFigureOut">
              <a:rPr lang="en-GB" smtClean="0"/>
              <a:pPr/>
              <a:t>24/03/2021</a:t>
            </a:fld>
            <a:endParaRPr lang="en-GB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7BB14-4ECA-4CF6-8083-2C4C3DA05C5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5C9B-3D05-4D6B-A87B-A0F30BDB4194}" type="datetimeFigureOut">
              <a:rPr lang="en-GB" smtClean="0"/>
              <a:pPr/>
              <a:t>24/03/2021</a:t>
            </a:fld>
            <a:endParaRPr lang="en-GB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7BB14-4ECA-4CF6-8083-2C4C3DA05C5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5C9B-3D05-4D6B-A87B-A0F30BDB4194}" type="datetimeFigureOut">
              <a:rPr lang="en-GB" smtClean="0"/>
              <a:pPr/>
              <a:t>24/03/2021</a:t>
            </a:fld>
            <a:endParaRPr lang="en-GB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7BB14-4ECA-4CF6-8083-2C4C3DA05C5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5C9B-3D05-4D6B-A87B-A0F30BDB4194}" type="datetimeFigureOut">
              <a:rPr lang="en-GB" smtClean="0"/>
              <a:pPr/>
              <a:t>24/03/2021</a:t>
            </a:fld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7BB14-4ECA-4CF6-8083-2C4C3DA05C5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5C9B-3D05-4D6B-A87B-A0F30BDB4194}" type="datetimeFigureOut">
              <a:rPr lang="en-GB" smtClean="0"/>
              <a:pPr/>
              <a:t>24/03/2021</a:t>
            </a:fld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7BB14-4ECA-4CF6-8083-2C4C3DA05C5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85C9B-3D05-4D6B-A87B-A0F30BDB4194}" type="datetimeFigureOut">
              <a:rPr lang="en-GB" smtClean="0"/>
              <a:pPr/>
              <a:t>24/03/2021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7BB14-4ECA-4CF6-8083-2C4C3DA05C5F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51520" y="1556792"/>
            <a:ext cx="8568952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 termális rétegződés hatása sekély tavaink planktonjára</a:t>
            </a:r>
          </a:p>
          <a:p>
            <a:pPr algn="ctr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Borics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Gábor</a:t>
            </a:r>
          </a:p>
          <a:p>
            <a:pPr algn="ctr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ELKH Ökológiai Kutatóközpont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Nyíregyházi Egyetem</a:t>
            </a:r>
          </a:p>
          <a:p>
            <a:pPr algn="ctr"/>
            <a:r>
              <a:rPr lang="hu-HU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2021. Március 24.</a:t>
            </a:r>
          </a:p>
          <a:p>
            <a:pPr algn="ctr"/>
            <a:endParaRPr lang="hu-HU" sz="32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 rotWithShape="1">
          <a:blip r:embed="rId2" cstate="print"/>
          <a:srcRect l="23425" t="18996" r="63188" b="75768"/>
          <a:stretch/>
        </p:blipFill>
        <p:spPr bwMode="auto">
          <a:xfrm>
            <a:off x="7180263" y="260648"/>
            <a:ext cx="1963737" cy="431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0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300722" y="561653"/>
            <a:ext cx="2574991" cy="1931243"/>
          </a:xfrm>
          <a:noFill/>
          <a:ln/>
        </p:spPr>
      </p:pic>
      <p:pic>
        <p:nvPicPr>
          <p:cNvPr id="5131" name="Picture 11" descr="IMG_0030"/>
          <p:cNvPicPr>
            <a:picLocks noChangeAspect="1" noChangeArrowheads="1"/>
          </p:cNvPicPr>
          <p:nvPr/>
        </p:nvPicPr>
        <p:blipFill>
          <a:blip r:embed="rId3" cstate="print"/>
          <a:srcRect l="27293"/>
          <a:stretch>
            <a:fillRect/>
          </a:stretch>
        </p:blipFill>
        <p:spPr bwMode="auto">
          <a:xfrm>
            <a:off x="4549055" y="3500438"/>
            <a:ext cx="1535113" cy="3167062"/>
          </a:xfrm>
          <a:prstGeom prst="rect">
            <a:avLst/>
          </a:prstGeom>
          <a:noFill/>
        </p:spPr>
      </p:pic>
      <p:pic>
        <p:nvPicPr>
          <p:cNvPr id="5133" name="Picture 13" descr="P101001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301491" y="2636912"/>
            <a:ext cx="2591683" cy="1944216"/>
          </a:xfrm>
          <a:noFill/>
          <a:ln/>
        </p:spPr>
      </p:pic>
      <p:pic>
        <p:nvPicPr>
          <p:cNvPr id="5134" name="Picture 14" descr="doga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76975" y="4652963"/>
            <a:ext cx="2616199" cy="1962150"/>
          </a:xfrm>
          <a:prstGeom prst="rect">
            <a:avLst/>
          </a:prstGeom>
          <a:noFill/>
        </p:spPr>
      </p:pic>
      <p:sp>
        <p:nvSpPr>
          <p:cNvPr id="5136" name="Oval 16"/>
          <p:cNvSpPr>
            <a:spLocks noChangeArrowheads="1"/>
          </p:cNvSpPr>
          <p:nvPr/>
        </p:nvSpPr>
        <p:spPr bwMode="auto">
          <a:xfrm>
            <a:off x="4716388" y="4148881"/>
            <a:ext cx="647700" cy="576263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6" name="Szövegdoboz 15"/>
          <p:cNvSpPr txBox="1"/>
          <p:nvPr/>
        </p:nvSpPr>
        <p:spPr>
          <a:xfrm>
            <a:off x="0" y="404664"/>
            <a:ext cx="3347864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Mintavételek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251520" y="908720"/>
            <a:ext cx="41044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2007 július-augusztus</a:t>
            </a:r>
          </a:p>
          <a:p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Vizsgálatba bevont tavak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Alcsi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Holt-Tisza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Abdai-tó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Hegyeshalom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Gyékényes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Győrújfalu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Hegyeshalom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Herbolya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Kurityán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Ormosbánya 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Ormosbánya 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Öskü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Tiszadob Malom-Tisza (2007-2010)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Vadna</a:t>
            </a:r>
          </a:p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Mért változók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: Hőmérséklet, pH,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Vez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. Kép. Oxigén, Tápanyagok,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Fitoplankton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összetétel és mennyiség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504" y="1052736"/>
            <a:ext cx="3960812" cy="208776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Hossz: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km,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Átlagos szélesség: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80m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Átlagos mélység: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3m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imális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mélység: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12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pic>
        <p:nvPicPr>
          <p:cNvPr id="4100" name="Picture 4" descr="Tfelosz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55613" y="692696"/>
            <a:ext cx="4188387" cy="3140968"/>
          </a:xfrm>
          <a:noFill/>
          <a:ln/>
        </p:spPr>
      </p:pic>
      <p:pic>
        <p:nvPicPr>
          <p:cNvPr id="4102" name="Picture 6" descr="nappalo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43438" y="3867150"/>
            <a:ext cx="4500562" cy="2890838"/>
          </a:xfrm>
          <a:noFill/>
          <a:ln/>
        </p:spPr>
      </p:pic>
      <p:pic>
        <p:nvPicPr>
          <p:cNvPr id="4105" name="Picture 9" descr="hungary_terke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188" y="0"/>
            <a:ext cx="1547812" cy="1065213"/>
          </a:xfrm>
          <a:prstGeom prst="rect">
            <a:avLst/>
          </a:prstGeom>
          <a:noFill/>
        </p:spPr>
      </p:pic>
      <p:pic>
        <p:nvPicPr>
          <p:cNvPr id="4111" name="Picture 15" descr="IMG_188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700" y="3887788"/>
            <a:ext cx="4313238" cy="2874962"/>
          </a:xfrm>
          <a:prstGeom prst="rect">
            <a:avLst/>
          </a:prstGeom>
          <a:noFill/>
        </p:spPr>
      </p:pic>
      <p:pic>
        <p:nvPicPr>
          <p:cNvPr id="4138" name="Picture 4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5600" y="4003675"/>
            <a:ext cx="50323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Szövegdoboz 14"/>
          <p:cNvSpPr txBox="1"/>
          <p:nvPr/>
        </p:nvSpPr>
        <p:spPr>
          <a:xfrm>
            <a:off x="-36512" y="116632"/>
            <a:ext cx="6264696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Malom-Tisza</a:t>
            </a:r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hidromorfológiai</a:t>
            </a:r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jellemzői</a:t>
            </a:r>
          </a:p>
        </p:txBody>
      </p:sp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3203848" y="2564904"/>
            <a:ext cx="1528490" cy="1224136"/>
            <a:chOff x="0" y="2886"/>
            <a:chExt cx="1406" cy="1207"/>
          </a:xfrm>
        </p:grpSpPr>
        <p:pic>
          <p:nvPicPr>
            <p:cNvPr id="12" name="Picture 8" descr="fr"/>
            <p:cNvPicPr>
              <a:picLocks noChangeAspect="1" noChangeArrowheads="1"/>
            </p:cNvPicPr>
            <p:nvPr/>
          </p:nvPicPr>
          <p:blipFill>
            <a:blip r:embed="rId8" cstate="print"/>
            <a:srcRect l="18912" t="24312" r="48517" b="36606"/>
            <a:stretch>
              <a:fillRect/>
            </a:stretch>
          </p:blipFill>
          <p:spPr bwMode="auto">
            <a:xfrm>
              <a:off x="0" y="2886"/>
              <a:ext cx="1406" cy="12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" name="Group 9"/>
            <p:cNvGrpSpPr>
              <a:grpSpLocks/>
            </p:cNvGrpSpPr>
            <p:nvPr/>
          </p:nvGrpSpPr>
          <p:grpSpPr bwMode="auto">
            <a:xfrm>
              <a:off x="340" y="3113"/>
              <a:ext cx="816" cy="816"/>
              <a:chOff x="340" y="3113"/>
              <a:chExt cx="816" cy="816"/>
            </a:xfrm>
          </p:grpSpPr>
          <p:sp>
            <p:nvSpPr>
              <p:cNvPr id="14" name="Line 10"/>
              <p:cNvSpPr>
                <a:spLocks noChangeShapeType="1"/>
              </p:cNvSpPr>
              <p:nvPr/>
            </p:nvSpPr>
            <p:spPr bwMode="auto">
              <a:xfrm flipV="1">
                <a:off x="340" y="3113"/>
                <a:ext cx="544" cy="816"/>
              </a:xfrm>
              <a:prstGeom prst="lin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Line 11"/>
              <p:cNvSpPr>
                <a:spLocks noChangeShapeType="1"/>
              </p:cNvSpPr>
              <p:nvPr/>
            </p:nvSpPr>
            <p:spPr bwMode="auto">
              <a:xfrm>
                <a:off x="385" y="3249"/>
                <a:ext cx="771" cy="499"/>
              </a:xfrm>
              <a:prstGeom prst="lin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2" name="Szövegdoboz 1"/>
          <p:cNvSpPr txBox="1"/>
          <p:nvPr/>
        </p:nvSpPr>
        <p:spPr>
          <a:xfrm>
            <a:off x="6588224" y="2060848"/>
            <a:ext cx="108012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000" dirty="0" smtClean="0"/>
              <a:t>Mintavételi pont</a:t>
            </a:r>
            <a:endParaRPr lang="en-GB" sz="1000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6012160" y="1212654"/>
            <a:ext cx="108012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000" dirty="0" smtClean="0"/>
              <a:t>Tisza</a:t>
            </a:r>
            <a:endParaRPr lang="en-GB" sz="1000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6516216" y="3053861"/>
            <a:ext cx="108012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000" dirty="0" smtClean="0"/>
              <a:t>Malom-Tisza</a:t>
            </a:r>
            <a:endParaRPr lang="en-GB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-36512" y="188640"/>
            <a:ext cx="8712968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vizsgált tavak aktuális rétegződési mintázata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765158"/>
            <a:ext cx="5392291" cy="609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11539" t="9615" r="55769" b="9615"/>
          <a:stretch/>
        </p:blipFill>
        <p:spPr bwMode="auto">
          <a:xfrm>
            <a:off x="539552" y="980728"/>
            <a:ext cx="792088" cy="97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zövegdoboz 1"/>
          <p:cNvSpPr txBox="1"/>
          <p:nvPr/>
        </p:nvSpPr>
        <p:spPr>
          <a:xfrm>
            <a:off x="3923928" y="6165304"/>
            <a:ext cx="5328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Szürke sáv: hőmérsékleti váltóréteg (</a:t>
            </a:r>
            <a:r>
              <a:rPr lang="hu-HU" sz="1600" dirty="0" err="1" smtClean="0"/>
              <a:t>metalimnion</a:t>
            </a:r>
            <a:r>
              <a:rPr lang="hu-HU" sz="1600" dirty="0" smtClean="0"/>
              <a:t>, </a:t>
            </a:r>
            <a:r>
              <a:rPr lang="hu-HU" sz="1600" dirty="0" err="1" smtClean="0"/>
              <a:t>termoklin</a:t>
            </a:r>
            <a:r>
              <a:rPr lang="hu-HU" sz="1600" dirty="0" smtClean="0"/>
              <a:t>)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l="41131" t="59233" r="46579" b="16988"/>
          <a:stretch>
            <a:fillRect/>
          </a:stretch>
        </p:blipFill>
        <p:spPr bwMode="auto">
          <a:xfrm>
            <a:off x="7755" y="999699"/>
            <a:ext cx="352839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0" y="404664"/>
            <a:ext cx="8676456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termális</a:t>
            </a:r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rétegzettség stabilitásának lehetséges mérőszámai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76534" y="981018"/>
            <a:ext cx="2093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Schmidt stabilitás</a:t>
            </a:r>
            <a:endParaRPr lang="en-GB" sz="20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76534" y="206084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Wedderburn</a:t>
            </a:r>
            <a:r>
              <a:rPr lang="hu-HU" dirty="0" smtClean="0"/>
              <a:t> szám</a:t>
            </a:r>
            <a:endParaRPr lang="en-GB" dirty="0"/>
          </a:p>
        </p:txBody>
      </p:sp>
      <p:sp>
        <p:nvSpPr>
          <p:cNvPr id="6" name="Szövegdoboz 5"/>
          <p:cNvSpPr txBox="1"/>
          <p:nvPr/>
        </p:nvSpPr>
        <p:spPr>
          <a:xfrm>
            <a:off x="9385" y="3191297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Lake </a:t>
            </a:r>
            <a:r>
              <a:rPr lang="hu-HU" sz="2000" dirty="0" err="1" smtClean="0"/>
              <a:t>number</a:t>
            </a:r>
            <a:endParaRPr lang="en-GB" sz="20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30142" y="450912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Brunt–</a:t>
            </a:r>
            <a:r>
              <a:rPr lang="en-GB" dirty="0" err="1"/>
              <a:t>Väisälä</a:t>
            </a:r>
            <a:r>
              <a:rPr lang="en-GB" dirty="0"/>
              <a:t> </a:t>
            </a:r>
            <a:r>
              <a:rPr lang="hu-HU" dirty="0" smtClean="0"/>
              <a:t>frekvencia</a:t>
            </a:r>
            <a:endParaRPr lang="en-GB" dirty="0"/>
          </a:p>
        </p:txBody>
      </p:sp>
      <p:sp>
        <p:nvSpPr>
          <p:cNvPr id="4" name="Szövegdoboz 3"/>
          <p:cNvSpPr txBox="1"/>
          <p:nvPr/>
        </p:nvSpPr>
        <p:spPr>
          <a:xfrm>
            <a:off x="3906180" y="4578513"/>
            <a:ext cx="49685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g: nehézségi gyorsulás</a:t>
            </a:r>
            <a:endParaRPr lang="hu-HU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hu-H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:tó felülete</a:t>
            </a:r>
          </a:p>
          <a:p>
            <a:r>
              <a:rPr lang="hu-H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Az: a tó felülete z mélységben</a:t>
            </a:r>
          </a:p>
          <a:p>
            <a:r>
              <a:rPr lang="hu-H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Z: tó mélysége</a:t>
            </a:r>
          </a:p>
          <a:p>
            <a:r>
              <a:rPr lang="hu-HU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Ze</a:t>
            </a:r>
            <a:r>
              <a:rPr lang="hu-H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:az </a:t>
            </a:r>
            <a:r>
              <a:rPr lang="hu-HU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epiminion</a:t>
            </a:r>
            <a:r>
              <a:rPr lang="hu-H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mélysége</a:t>
            </a:r>
          </a:p>
          <a:p>
            <a:r>
              <a:rPr lang="hu-H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Zh: a </a:t>
            </a:r>
            <a:r>
              <a:rPr lang="hu-HU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hipolimnion</a:t>
            </a:r>
            <a:r>
              <a:rPr lang="hu-H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mélysége</a:t>
            </a:r>
            <a:endParaRPr lang="hu-HU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hu-H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hu-HU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hipolimnion</a:t>
            </a:r>
            <a:r>
              <a:rPr lang="hu-H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sűrűsége</a:t>
            </a:r>
          </a:p>
          <a:p>
            <a:r>
              <a:rPr lang="hu-H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u*: a víz szél által gerjesztett elmozdulásának sebessége</a:t>
            </a:r>
          </a:p>
          <a:p>
            <a:endParaRPr lang="hu-HU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Lake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Analyzer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program (Read et al. 2011</a:t>
            </a:r>
            <a:endParaRPr lang="en-GB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483769" y="3302462"/>
            <a:ext cx="6408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&gt; 10 : csak az </a:t>
            </a:r>
            <a:r>
              <a:rPr lang="hu-H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epilimnion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keveredik</a:t>
            </a:r>
          </a:p>
          <a:p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&gt;LN&gt;3: a </a:t>
            </a:r>
            <a:r>
              <a:rPr lang="hu-H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termoklin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kibillen és részlegesen keveredhet</a:t>
            </a:r>
          </a:p>
          <a:p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= 1: a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termoklin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oly mértékben kibillen hogy felszínre is kerül</a:t>
            </a:r>
          </a:p>
          <a:p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&lt;&lt;1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a tó fölkeveredik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30142" y="999699"/>
            <a:ext cx="2309610" cy="3814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églalap 12"/>
          <p:cNvSpPr/>
          <p:nvPr/>
        </p:nvSpPr>
        <p:spPr>
          <a:xfrm>
            <a:off x="76534" y="3209978"/>
            <a:ext cx="2309610" cy="3814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églalap 11"/>
          <p:cNvSpPr/>
          <p:nvPr/>
        </p:nvSpPr>
        <p:spPr>
          <a:xfrm>
            <a:off x="2483769" y="3191297"/>
            <a:ext cx="6120679" cy="1317823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3013" y="1276350"/>
            <a:ext cx="665797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-36512" y="404664"/>
            <a:ext cx="8712968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szabad szélhossz és a </a:t>
            </a:r>
            <a:r>
              <a:rPr lang="hu-HU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termoklin</a:t>
            </a:r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közötti összefüggés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843808" y="5085184"/>
            <a:ext cx="25202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Szabad szélhossz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3488" y="928688"/>
            <a:ext cx="667702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-36512" y="404664"/>
            <a:ext cx="8712968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szabad szélhossz és az </a:t>
            </a:r>
            <a:r>
              <a:rPr lang="hu-HU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epilimnion</a:t>
            </a:r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közötti összefüggés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2843808" y="5301208"/>
            <a:ext cx="25202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dirty="0"/>
              <a:t>Szabad szélhossz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848709019"/>
              </p:ext>
            </p:extLst>
          </p:nvPr>
        </p:nvGraphicFramePr>
        <p:xfrm>
          <a:off x="107504" y="908720"/>
          <a:ext cx="4402609" cy="5472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Szövegdoboz 6"/>
          <p:cNvSpPr txBox="1"/>
          <p:nvPr/>
        </p:nvSpPr>
        <p:spPr>
          <a:xfrm>
            <a:off x="-36512" y="260648"/>
            <a:ext cx="756084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Lake </a:t>
            </a:r>
            <a:r>
              <a:rPr lang="hu-HU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értékének változása 2007-2010 között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4211960" y="3212976"/>
            <a:ext cx="43204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LN</a:t>
            </a:r>
            <a:r>
              <a:rPr lang="en-US" dirty="0" smtClean="0"/>
              <a:t> </a:t>
            </a:r>
            <a:r>
              <a:rPr lang="hu-HU" dirty="0" smtClean="0"/>
              <a:t>&gt; 10 : csak az </a:t>
            </a:r>
            <a:r>
              <a:rPr lang="hu-HU" dirty="0" err="1" smtClean="0"/>
              <a:t>epilimnion</a:t>
            </a:r>
            <a:r>
              <a:rPr lang="hu-HU" dirty="0" smtClean="0"/>
              <a:t> keveredik</a:t>
            </a:r>
          </a:p>
          <a:p>
            <a:endParaRPr lang="hu-HU" dirty="0" smtClean="0"/>
          </a:p>
          <a:p>
            <a:r>
              <a:rPr lang="hu-HU" dirty="0" smtClean="0"/>
              <a:t>10</a:t>
            </a:r>
            <a:r>
              <a:rPr lang="en-US" dirty="0" smtClean="0"/>
              <a:t> </a:t>
            </a:r>
            <a:r>
              <a:rPr lang="hu-HU" dirty="0" smtClean="0"/>
              <a:t>&gt; LN &gt; 3: a </a:t>
            </a:r>
            <a:r>
              <a:rPr lang="hu-HU" dirty="0" err="1" smtClean="0"/>
              <a:t>termoklin</a:t>
            </a:r>
            <a:r>
              <a:rPr lang="hu-HU" dirty="0" smtClean="0"/>
              <a:t> kibillen </a:t>
            </a:r>
          </a:p>
          <a:p>
            <a:r>
              <a:rPr lang="hu-HU" dirty="0"/>
              <a:t>	</a:t>
            </a:r>
            <a:r>
              <a:rPr lang="hu-HU" dirty="0" smtClean="0"/>
              <a:t>és részlegesen keveredhet</a:t>
            </a:r>
          </a:p>
          <a:p>
            <a:endParaRPr lang="hu-HU" dirty="0" smtClean="0"/>
          </a:p>
          <a:p>
            <a:r>
              <a:rPr lang="hu-HU" dirty="0" smtClean="0"/>
              <a:t>LN</a:t>
            </a:r>
            <a:r>
              <a:rPr lang="en-US" dirty="0" smtClean="0"/>
              <a:t> </a:t>
            </a:r>
            <a:r>
              <a:rPr lang="hu-HU" dirty="0" smtClean="0"/>
              <a:t>= 1: a</a:t>
            </a:r>
            <a:r>
              <a:rPr lang="en-US" dirty="0" smtClean="0"/>
              <a:t> </a:t>
            </a:r>
            <a:r>
              <a:rPr lang="hu-HU" dirty="0" err="1" smtClean="0"/>
              <a:t>termoklin</a:t>
            </a:r>
            <a:r>
              <a:rPr lang="hu-HU" dirty="0" smtClean="0"/>
              <a:t> oly mértékben kibillen,</a:t>
            </a:r>
          </a:p>
          <a:p>
            <a:r>
              <a:rPr lang="hu-HU" dirty="0"/>
              <a:t>	</a:t>
            </a:r>
            <a:r>
              <a:rPr lang="hu-HU" dirty="0" smtClean="0"/>
              <a:t> hogy felszínre is kerül</a:t>
            </a:r>
          </a:p>
          <a:p>
            <a:endParaRPr lang="hu-HU" dirty="0" smtClean="0"/>
          </a:p>
          <a:p>
            <a:r>
              <a:rPr lang="hu-HU" dirty="0" smtClean="0"/>
              <a:t>LN </a:t>
            </a:r>
            <a:r>
              <a:rPr lang="en-US" dirty="0" smtClean="0"/>
              <a:t>&lt;&lt;</a:t>
            </a:r>
            <a:r>
              <a:rPr lang="hu-HU" dirty="0" smtClean="0"/>
              <a:t> </a:t>
            </a:r>
            <a:r>
              <a:rPr lang="en-US" dirty="0" smtClean="0"/>
              <a:t>1</a:t>
            </a:r>
            <a:r>
              <a:rPr lang="hu-HU" dirty="0" smtClean="0"/>
              <a:t>: a tó fölkeveredik</a:t>
            </a:r>
            <a:endParaRPr lang="en-GB" dirty="0"/>
          </a:p>
        </p:txBody>
      </p:sp>
      <p:cxnSp>
        <p:nvCxnSpPr>
          <p:cNvPr id="4" name="Egyenes összekötő 3"/>
          <p:cNvCxnSpPr/>
          <p:nvPr/>
        </p:nvCxnSpPr>
        <p:spPr>
          <a:xfrm>
            <a:off x="1115616" y="1268760"/>
            <a:ext cx="0" cy="525658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2" name="Picture 32" descr="juliusvari"/>
          <p:cNvPicPr>
            <a:picLocks noChangeAspect="1" noChangeArrowheads="1"/>
          </p:cNvPicPr>
          <p:nvPr/>
        </p:nvPicPr>
        <p:blipFill>
          <a:blip r:embed="rId2" cstate="print"/>
          <a:srcRect r="1759" b="3017"/>
          <a:stretch>
            <a:fillRect/>
          </a:stretch>
        </p:blipFill>
        <p:spPr bwMode="auto">
          <a:xfrm>
            <a:off x="6140450" y="1163935"/>
            <a:ext cx="2925763" cy="1761009"/>
          </a:xfrm>
          <a:prstGeom prst="rect">
            <a:avLst/>
          </a:prstGeom>
          <a:noFill/>
        </p:spPr>
      </p:pic>
      <p:pic>
        <p:nvPicPr>
          <p:cNvPr id="81923" name="Picture 3" descr="may_egyb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b="3568"/>
          <a:stretch>
            <a:fillRect/>
          </a:stretch>
        </p:blipFill>
        <p:spPr>
          <a:xfrm>
            <a:off x="114300" y="1163935"/>
            <a:ext cx="2984500" cy="1616993"/>
          </a:xfrm>
          <a:noFill/>
          <a:ln/>
        </p:spPr>
      </p:pic>
      <p:pic>
        <p:nvPicPr>
          <p:cNvPr id="81924" name="Picture 4" descr="jun_egyb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 b="3050"/>
          <a:stretch>
            <a:fillRect/>
          </a:stretch>
        </p:blipFill>
        <p:spPr>
          <a:xfrm>
            <a:off x="3132138" y="1170285"/>
            <a:ext cx="2968625" cy="1682651"/>
          </a:xfrm>
          <a:noFill/>
          <a:ln/>
        </p:spPr>
      </p:pic>
      <p:pic>
        <p:nvPicPr>
          <p:cNvPr id="81926" name="Picture 6" descr="aug_egybe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 b="3493"/>
          <a:stretch>
            <a:fillRect/>
          </a:stretch>
        </p:blipFill>
        <p:spPr>
          <a:xfrm>
            <a:off x="127000" y="3266802"/>
            <a:ext cx="2973388" cy="1818382"/>
          </a:xfrm>
          <a:noFill/>
          <a:ln/>
        </p:spPr>
      </p:pic>
      <p:pic>
        <p:nvPicPr>
          <p:cNvPr id="81927" name="Picture 7" descr="sept_egybe"/>
          <p:cNvPicPr>
            <a:picLocks noChangeAspect="1" noChangeArrowheads="1"/>
          </p:cNvPicPr>
          <p:nvPr/>
        </p:nvPicPr>
        <p:blipFill>
          <a:blip r:embed="rId6" cstate="print"/>
          <a:srcRect b="2478"/>
          <a:stretch>
            <a:fillRect/>
          </a:stretch>
        </p:blipFill>
        <p:spPr bwMode="auto">
          <a:xfrm>
            <a:off x="3132138" y="3269977"/>
            <a:ext cx="2952750" cy="1901056"/>
          </a:xfrm>
          <a:prstGeom prst="rect">
            <a:avLst/>
          </a:prstGeom>
          <a:noFill/>
        </p:spPr>
      </p:pic>
      <p:pic>
        <p:nvPicPr>
          <p:cNvPr id="81928" name="Picture 8" descr="okt_egybe"/>
          <p:cNvPicPr>
            <a:picLocks noChangeAspect="1" noChangeArrowheads="1"/>
          </p:cNvPicPr>
          <p:nvPr/>
        </p:nvPicPr>
        <p:blipFill>
          <a:blip r:embed="rId7" cstate="print"/>
          <a:srcRect b="2916"/>
          <a:stretch>
            <a:fillRect/>
          </a:stretch>
        </p:blipFill>
        <p:spPr bwMode="auto">
          <a:xfrm>
            <a:off x="6063849" y="3284983"/>
            <a:ext cx="2951163" cy="1886049"/>
          </a:xfrm>
          <a:prstGeom prst="rect">
            <a:avLst/>
          </a:prstGeom>
          <a:noFill/>
        </p:spPr>
      </p:pic>
      <p:pic>
        <p:nvPicPr>
          <p:cNvPr id="81929" name="Picture 9" descr="dec_egybe"/>
          <p:cNvPicPr>
            <a:picLocks noChangeAspect="1" noChangeArrowheads="1"/>
          </p:cNvPicPr>
          <p:nvPr/>
        </p:nvPicPr>
        <p:blipFill>
          <a:blip r:embed="rId8" cstate="print"/>
          <a:srcRect b="3250"/>
          <a:stretch>
            <a:fillRect/>
          </a:stretch>
        </p:blipFill>
        <p:spPr bwMode="auto">
          <a:xfrm>
            <a:off x="3360738" y="5357142"/>
            <a:ext cx="2495550" cy="1456234"/>
          </a:xfrm>
          <a:prstGeom prst="rect">
            <a:avLst/>
          </a:prstGeom>
          <a:noFill/>
        </p:spPr>
      </p:pic>
      <p:sp>
        <p:nvSpPr>
          <p:cNvPr id="81930" name="Rectangle 10"/>
          <p:cNvSpPr>
            <a:spLocks noChangeArrowheads="1"/>
          </p:cNvSpPr>
          <p:nvPr/>
        </p:nvSpPr>
        <p:spPr bwMode="auto">
          <a:xfrm>
            <a:off x="369830" y="864394"/>
            <a:ext cx="226853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hu-HU" b="1" dirty="0" smtClean="0"/>
              <a:t>Május</a:t>
            </a:r>
            <a:endParaRPr lang="hu-HU" b="1" dirty="0"/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3474244" y="836712"/>
            <a:ext cx="226853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hu-HU" b="1" dirty="0" smtClean="0"/>
              <a:t>Június</a:t>
            </a:r>
            <a:endParaRPr lang="hu-HU" b="1" dirty="0"/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6469062" y="836712"/>
            <a:ext cx="226853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hu-HU" b="1" dirty="0" smtClean="0"/>
              <a:t>Július</a:t>
            </a:r>
            <a:endParaRPr lang="hu-HU" b="1" dirty="0"/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504235" y="2924944"/>
            <a:ext cx="226853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hu-HU" b="1" dirty="0" smtClean="0"/>
              <a:t>Augusztus</a:t>
            </a:r>
            <a:endParaRPr lang="hu-HU" b="1" dirty="0"/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3584192" y="2936984"/>
            <a:ext cx="226853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hu-HU" b="1" dirty="0" smtClean="0"/>
              <a:t>Szeptember</a:t>
            </a:r>
            <a:endParaRPr lang="hu-HU" b="1" dirty="0"/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6484937" y="2936984"/>
            <a:ext cx="226853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hu-HU" b="1" dirty="0" smtClean="0"/>
              <a:t>Október</a:t>
            </a:r>
            <a:endParaRPr lang="hu-HU" b="1" dirty="0"/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3653292" y="5040858"/>
            <a:ext cx="226853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hu-HU" b="1" dirty="0" smtClean="0"/>
              <a:t>December</a:t>
            </a:r>
            <a:endParaRPr lang="hu-HU" b="1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-36512" y="260648"/>
            <a:ext cx="8712968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relatív </a:t>
            </a:r>
            <a:r>
              <a:rPr lang="hu-HU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termális</a:t>
            </a:r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rezisztencia értékek változása a Malom-Tiszában</a:t>
            </a: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395536" y="5957317"/>
            <a:ext cx="2485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RTRM=(p</a:t>
            </a:r>
            <a:r>
              <a:rPr lang="hu-HU" baseline="-25000" dirty="0" smtClean="0"/>
              <a:t>T1</a:t>
            </a:r>
            <a:r>
              <a:rPr lang="hu-HU" dirty="0" smtClean="0"/>
              <a:t>-p</a:t>
            </a:r>
            <a:r>
              <a:rPr lang="hu-HU" baseline="-25000" dirty="0" smtClean="0"/>
              <a:t>T2</a:t>
            </a:r>
            <a:r>
              <a:rPr lang="hu-HU" dirty="0" smtClean="0"/>
              <a:t>)/(p</a:t>
            </a:r>
            <a:r>
              <a:rPr lang="hu-HU" baseline="-25000" dirty="0" smtClean="0"/>
              <a:t>4C</a:t>
            </a:r>
            <a:r>
              <a:rPr lang="hu-HU" dirty="0" smtClean="0"/>
              <a:t>-p</a:t>
            </a:r>
            <a:r>
              <a:rPr lang="hu-HU" baseline="-25000" dirty="0" smtClean="0"/>
              <a:t>5C</a:t>
            </a:r>
            <a:r>
              <a:rPr lang="hu-HU" dirty="0" smtClean="0"/>
              <a:t>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8" t="12682" r="28380" b="12375"/>
          <a:stretch/>
        </p:blipFill>
        <p:spPr bwMode="auto">
          <a:xfrm>
            <a:off x="1002025" y="978359"/>
            <a:ext cx="7026295" cy="587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5725736" y="4703755"/>
            <a:ext cx="2309610" cy="3814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zövegdoboz 4"/>
          <p:cNvSpPr txBox="1"/>
          <p:nvPr/>
        </p:nvSpPr>
        <p:spPr>
          <a:xfrm>
            <a:off x="0" y="260648"/>
            <a:ext cx="7812360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vizsgált tavak fontosabb </a:t>
            </a:r>
            <a:r>
              <a:rPr lang="hu-HU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limnológiai</a:t>
            </a:r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sajátságai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6516216" y="1052736"/>
            <a:ext cx="451965" cy="5709892"/>
          </a:xfrm>
          <a:prstGeom prst="rect">
            <a:avLst/>
          </a:prstGeom>
          <a:solidFill>
            <a:schemeClr val="accent5">
              <a:lumMod val="40000"/>
              <a:lumOff val="60000"/>
              <a:alpha val="36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Y:\Cikkek\2015\FetchRéteg\proof\Fig_03_n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124744"/>
            <a:ext cx="6624736" cy="5328592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-36512" y="404664"/>
            <a:ext cx="7848872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Malom-Tisza havonkénti vertikális hőmérsékleti profilja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2123728" y="6453336"/>
            <a:ext cx="67687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Május	     Június	              Július             Augusztus       Szeptember</a:t>
            </a:r>
            <a:endParaRPr lang="en-GB" dirty="0"/>
          </a:p>
        </p:txBody>
      </p:sp>
      <p:sp>
        <p:nvSpPr>
          <p:cNvPr id="5" name="Szövegdoboz 4"/>
          <p:cNvSpPr txBox="1"/>
          <p:nvPr/>
        </p:nvSpPr>
        <p:spPr>
          <a:xfrm>
            <a:off x="683568" y="1556792"/>
            <a:ext cx="900100" cy="48013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2007</a:t>
            </a:r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r>
              <a:rPr lang="hu-HU" dirty="0" smtClean="0"/>
              <a:t>2008</a:t>
            </a:r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r>
              <a:rPr lang="hu-HU" dirty="0" smtClean="0"/>
              <a:t>2009</a:t>
            </a:r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r>
              <a:rPr lang="hu-HU" dirty="0" smtClean="0"/>
              <a:t>2010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el-style.hupont.hu/felhasznalok_uj/1/0/106397/kepfeltoltes/cle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36369"/>
            <a:ext cx="4968552" cy="543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337754" y="6021288"/>
            <a:ext cx="1964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 err="1" smtClean="0">
                <a:latin typeface="Lucida Handwriting" panose="03010101010101010101" pitchFamily="66" charset="0"/>
              </a:rPr>
              <a:t>Limnológia</a:t>
            </a:r>
            <a:endParaRPr lang="en-GB" i="1" dirty="0">
              <a:latin typeface="Lucida Handwriting" panose="03010101010101010101" pitchFamily="66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-36512" y="404664"/>
            <a:ext cx="8712968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bg1"/>
                </a:solidFill>
              </a:rPr>
              <a:t>A </a:t>
            </a:r>
            <a:r>
              <a:rPr lang="hu-HU" sz="2800" dirty="0" err="1" smtClean="0">
                <a:solidFill>
                  <a:schemeClr val="bg1"/>
                </a:solidFill>
              </a:rPr>
              <a:t>limnológia</a:t>
            </a:r>
            <a:r>
              <a:rPr lang="hu-HU" sz="2800" dirty="0" smtClean="0">
                <a:solidFill>
                  <a:schemeClr val="bg1"/>
                </a:solidFill>
              </a:rPr>
              <a:t> </a:t>
            </a:r>
            <a:r>
              <a:rPr lang="hu-HU" sz="2800" dirty="0" err="1" smtClean="0">
                <a:solidFill>
                  <a:schemeClr val="bg1"/>
                </a:solidFill>
              </a:rPr>
              <a:t>a</a:t>
            </a:r>
            <a:r>
              <a:rPr lang="hu-HU" sz="2800" dirty="0" smtClean="0">
                <a:solidFill>
                  <a:schemeClr val="bg1"/>
                </a:solidFill>
              </a:rPr>
              <a:t> hidrobiológia szolgálólánya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11219" t="31933" r="50000" b="30267"/>
          <a:stretch>
            <a:fillRect/>
          </a:stretch>
        </p:blipFill>
        <p:spPr bwMode="auto">
          <a:xfrm>
            <a:off x="533467" y="1628800"/>
            <a:ext cx="8142989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3275856" y="5661248"/>
            <a:ext cx="288032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Órák</a:t>
            </a:r>
            <a:endParaRPr lang="en-GB" sz="2400" b="1" dirty="0"/>
          </a:p>
        </p:txBody>
      </p:sp>
      <p:sp>
        <p:nvSpPr>
          <p:cNvPr id="6" name="Szövegdoboz 5"/>
          <p:cNvSpPr txBox="1"/>
          <p:nvPr/>
        </p:nvSpPr>
        <p:spPr>
          <a:xfrm rot="16200000">
            <a:off x="-597767" y="3454842"/>
            <a:ext cx="288032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Vízmélység</a:t>
            </a:r>
            <a:endParaRPr lang="en-GB" sz="2400" b="1" dirty="0"/>
          </a:p>
        </p:txBody>
      </p:sp>
      <p:sp>
        <p:nvSpPr>
          <p:cNvPr id="7" name="Szövegdoboz 6"/>
          <p:cNvSpPr txBox="1"/>
          <p:nvPr/>
        </p:nvSpPr>
        <p:spPr>
          <a:xfrm rot="16200000">
            <a:off x="6592870" y="3594212"/>
            <a:ext cx="309634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Vízhőmérséklet</a:t>
            </a:r>
            <a:endParaRPr lang="en-GB" sz="2400" b="1" dirty="0"/>
          </a:p>
        </p:txBody>
      </p:sp>
      <p:sp>
        <p:nvSpPr>
          <p:cNvPr id="9" name="Szövegdoboz 8"/>
          <p:cNvSpPr txBox="1"/>
          <p:nvPr/>
        </p:nvSpPr>
        <p:spPr>
          <a:xfrm>
            <a:off x="-36512" y="404664"/>
            <a:ext cx="8712968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vízhőmérséklet változása a Malom-Tisza  vízoszlopában 24 órás perióduson belül</a:t>
            </a: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181271"/>
            <a:ext cx="9108504" cy="570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-36512" y="260648"/>
            <a:ext cx="9073008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vízkémiai változók változása a Malom-Tiszában július és október hónapokban az adott vízmélységekben (0:min, 1:max)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941171" y="2069983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00B0F0"/>
                </a:solidFill>
              </a:rPr>
              <a:t>O</a:t>
            </a:r>
            <a:r>
              <a:rPr lang="hu-HU" b="1" baseline="-25000" dirty="0" smtClean="0">
                <a:solidFill>
                  <a:srgbClr val="00B0F0"/>
                </a:solidFill>
              </a:rPr>
              <a:t>2</a:t>
            </a:r>
            <a:endParaRPr lang="en-GB" b="1" baseline="-25000" dirty="0">
              <a:solidFill>
                <a:srgbClr val="00B0F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085692" y="2430180"/>
            <a:ext cx="630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NH</a:t>
            </a:r>
            <a:r>
              <a:rPr lang="hu-HU" baseline="-25000" dirty="0" smtClean="0">
                <a:solidFill>
                  <a:srgbClr val="FF0000"/>
                </a:solidFill>
              </a:rPr>
              <a:t>4</a:t>
            </a:r>
            <a:endParaRPr lang="en-GB" baseline="-25000" dirty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020272" y="224551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00B050"/>
                </a:solidFill>
              </a:rPr>
              <a:t>TP, SRP</a:t>
            </a:r>
            <a:endParaRPr lang="en-GB" baseline="-25000" dirty="0">
              <a:solidFill>
                <a:srgbClr val="00B05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 rot="16200000">
            <a:off x="-371000" y="2460957"/>
            <a:ext cx="155281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Vízmélység (m)</a:t>
            </a:r>
            <a:endParaRPr lang="en-GB" sz="1400" b="1" dirty="0"/>
          </a:p>
        </p:txBody>
      </p:sp>
      <p:sp>
        <p:nvSpPr>
          <p:cNvPr id="8" name="Szövegdoboz 7"/>
          <p:cNvSpPr txBox="1"/>
          <p:nvPr/>
        </p:nvSpPr>
        <p:spPr>
          <a:xfrm rot="16200000">
            <a:off x="2581329" y="2645624"/>
            <a:ext cx="155281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Vízmélység (m)</a:t>
            </a:r>
            <a:endParaRPr lang="en-GB" sz="1400" b="1" dirty="0"/>
          </a:p>
        </p:txBody>
      </p:sp>
      <p:sp>
        <p:nvSpPr>
          <p:cNvPr id="9" name="Szövegdoboz 8"/>
          <p:cNvSpPr txBox="1"/>
          <p:nvPr/>
        </p:nvSpPr>
        <p:spPr>
          <a:xfrm rot="16200000">
            <a:off x="5533656" y="2539353"/>
            <a:ext cx="155281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Vízmélység (m)</a:t>
            </a:r>
            <a:endParaRPr lang="en-GB" sz="1400" b="1" dirty="0"/>
          </a:p>
        </p:txBody>
      </p:sp>
      <p:sp>
        <p:nvSpPr>
          <p:cNvPr id="10" name="Szövegdoboz 9"/>
          <p:cNvSpPr txBox="1"/>
          <p:nvPr/>
        </p:nvSpPr>
        <p:spPr>
          <a:xfrm rot="16200000">
            <a:off x="-360343" y="5275657"/>
            <a:ext cx="155281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Vízmélység (m)</a:t>
            </a:r>
            <a:endParaRPr lang="en-GB" sz="1400" b="1" dirty="0"/>
          </a:p>
        </p:txBody>
      </p:sp>
      <p:sp>
        <p:nvSpPr>
          <p:cNvPr id="11" name="Szövegdoboz 10"/>
          <p:cNvSpPr txBox="1"/>
          <p:nvPr/>
        </p:nvSpPr>
        <p:spPr>
          <a:xfrm rot="16200000">
            <a:off x="2581330" y="5272452"/>
            <a:ext cx="155281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Vízmélység (m)</a:t>
            </a:r>
            <a:endParaRPr lang="en-GB" sz="1400" b="1" dirty="0"/>
          </a:p>
        </p:txBody>
      </p:sp>
      <p:sp>
        <p:nvSpPr>
          <p:cNvPr id="12" name="Szövegdoboz 11"/>
          <p:cNvSpPr txBox="1"/>
          <p:nvPr/>
        </p:nvSpPr>
        <p:spPr>
          <a:xfrm rot="16200000">
            <a:off x="5461648" y="5203648"/>
            <a:ext cx="155281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Vízmélység (m)</a:t>
            </a:r>
            <a:endParaRPr lang="en-GB" sz="1400" b="1" dirty="0"/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899592" y="1680118"/>
            <a:ext cx="1091270" cy="260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hu-HU" sz="1200" b="1" dirty="0" smtClean="0"/>
              <a:t>Július</a:t>
            </a:r>
            <a:endParaRPr lang="hu-HU" sz="1200" b="1" dirty="0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4044113" y="1700310"/>
            <a:ext cx="887927" cy="260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hu-HU" sz="1200" b="1" dirty="0" smtClean="0"/>
              <a:t>Július</a:t>
            </a:r>
            <a:endParaRPr lang="hu-HU" sz="1200" b="1" dirty="0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7005708" y="1720851"/>
            <a:ext cx="950668" cy="260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hu-HU" sz="1200" b="1" dirty="0" smtClean="0"/>
              <a:t>Július</a:t>
            </a:r>
            <a:endParaRPr lang="hu-HU" sz="1200" b="1" dirty="0"/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971600" y="4320778"/>
            <a:ext cx="1091270" cy="260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hu-HU" sz="1200" b="1" dirty="0" smtClean="0"/>
              <a:t>Október</a:t>
            </a:r>
            <a:endParaRPr lang="hu-HU" sz="1200" b="1" dirty="0"/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3851921" y="4320778"/>
            <a:ext cx="737827" cy="260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hu-HU" sz="1200" b="1" dirty="0" smtClean="0"/>
              <a:t>Október</a:t>
            </a:r>
            <a:endParaRPr lang="hu-HU" sz="1200" b="1" dirty="0"/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6822505" y="4392786"/>
            <a:ext cx="737827" cy="260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hu-HU" sz="1200" b="1" dirty="0" smtClean="0"/>
              <a:t>Október</a:t>
            </a:r>
            <a:endParaRPr lang="hu-HU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27362" t="11634" r="24601" b="5067"/>
          <a:stretch>
            <a:fillRect/>
          </a:stretch>
        </p:blipFill>
        <p:spPr bwMode="auto">
          <a:xfrm>
            <a:off x="1835696" y="1124745"/>
            <a:ext cx="5877791" cy="5733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0" y="293748"/>
            <a:ext cx="8892480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 klorofill-a tartalom vertikális mintázata a Malom-Tiszában 2007-2010 (július)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 rot="16200000">
            <a:off x="1572925" y="2539644"/>
            <a:ext cx="144016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smtClean="0"/>
              <a:t>Vízmélység</a:t>
            </a:r>
            <a:endParaRPr lang="en-GB" sz="1600" b="1" dirty="0"/>
          </a:p>
        </p:txBody>
      </p:sp>
      <p:sp>
        <p:nvSpPr>
          <p:cNvPr id="5" name="Szövegdoboz 4"/>
          <p:cNvSpPr txBox="1"/>
          <p:nvPr/>
        </p:nvSpPr>
        <p:spPr>
          <a:xfrm rot="16200000">
            <a:off x="1644933" y="5275947"/>
            <a:ext cx="144016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smtClean="0"/>
              <a:t>Vízmélység</a:t>
            </a:r>
            <a:endParaRPr lang="en-GB" sz="1600" b="1" dirty="0"/>
          </a:p>
        </p:txBody>
      </p:sp>
      <p:sp>
        <p:nvSpPr>
          <p:cNvPr id="6" name="Szövegdoboz 5"/>
          <p:cNvSpPr txBox="1"/>
          <p:nvPr/>
        </p:nvSpPr>
        <p:spPr>
          <a:xfrm rot="16200000">
            <a:off x="4223788" y="5131931"/>
            <a:ext cx="144016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smtClean="0"/>
              <a:t>Vízmélység</a:t>
            </a:r>
            <a:endParaRPr lang="en-GB" sz="1600" b="1" dirty="0"/>
          </a:p>
        </p:txBody>
      </p:sp>
      <p:sp>
        <p:nvSpPr>
          <p:cNvPr id="7" name="Szövegdoboz 6"/>
          <p:cNvSpPr txBox="1"/>
          <p:nvPr/>
        </p:nvSpPr>
        <p:spPr>
          <a:xfrm rot="16200000">
            <a:off x="4186699" y="2467635"/>
            <a:ext cx="144016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smtClean="0"/>
              <a:t>Vízmélység</a:t>
            </a:r>
            <a:endParaRPr lang="en-GB" sz="1600" b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3635896" y="198884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2007</a:t>
            </a:r>
            <a:endParaRPr lang="en-GB" dirty="0"/>
          </a:p>
        </p:txBody>
      </p:sp>
      <p:sp>
        <p:nvSpPr>
          <p:cNvPr id="9" name="Szövegdoboz 8"/>
          <p:cNvSpPr txBox="1"/>
          <p:nvPr/>
        </p:nvSpPr>
        <p:spPr>
          <a:xfrm>
            <a:off x="6300192" y="198884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2008</a:t>
            </a:r>
            <a:endParaRPr lang="en-GB" dirty="0"/>
          </a:p>
        </p:txBody>
      </p:sp>
      <p:sp>
        <p:nvSpPr>
          <p:cNvPr id="10" name="Szövegdoboz 9"/>
          <p:cNvSpPr txBox="1"/>
          <p:nvPr/>
        </p:nvSpPr>
        <p:spPr>
          <a:xfrm>
            <a:off x="6444208" y="460027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2010</a:t>
            </a:r>
            <a:endParaRPr lang="en-GB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3707904" y="465313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2009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6900" y="1556792"/>
            <a:ext cx="4964822" cy="4816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-36512" y="293747"/>
            <a:ext cx="7488832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bakterio-</a:t>
            </a:r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</a:t>
            </a:r>
            <a:r>
              <a:rPr lang="hu-HU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fitoplankton</a:t>
            </a:r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biomasszájának vertikális mintázata a Malom Tiszában (2007 július)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2377256" y="5949280"/>
            <a:ext cx="20162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err="1" smtClean="0"/>
              <a:t>bakterioplankton</a:t>
            </a:r>
            <a:endParaRPr lang="en-GB" dirty="0"/>
          </a:p>
        </p:txBody>
      </p:sp>
      <p:sp>
        <p:nvSpPr>
          <p:cNvPr id="5" name="Szövegdoboz 4"/>
          <p:cNvSpPr txBox="1"/>
          <p:nvPr/>
        </p:nvSpPr>
        <p:spPr>
          <a:xfrm>
            <a:off x="4572000" y="5949280"/>
            <a:ext cx="19442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err="1" smtClean="0"/>
              <a:t>fitoplankton</a:t>
            </a:r>
            <a:endParaRPr lang="en-GB" dirty="0"/>
          </a:p>
        </p:txBody>
      </p:sp>
      <p:sp>
        <p:nvSpPr>
          <p:cNvPr id="6" name="Szövegdoboz 5"/>
          <p:cNvSpPr txBox="1"/>
          <p:nvPr/>
        </p:nvSpPr>
        <p:spPr>
          <a:xfrm>
            <a:off x="2699792" y="1484784"/>
            <a:ext cx="201622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/>
              <a:t>biomassza</a:t>
            </a:r>
            <a:endParaRPr lang="en-GB" sz="2400" b="1" dirty="0"/>
          </a:p>
        </p:txBody>
      </p:sp>
      <p:sp>
        <p:nvSpPr>
          <p:cNvPr id="7" name="Szövegdoboz 6"/>
          <p:cNvSpPr txBox="1"/>
          <p:nvPr/>
        </p:nvSpPr>
        <p:spPr>
          <a:xfrm rot="16200000">
            <a:off x="1244824" y="4278286"/>
            <a:ext cx="172819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/>
              <a:t>Vízmélység</a:t>
            </a:r>
            <a:endParaRPr lang="en-GB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AAAA\BORICSG\Képek\Finn\2008_05_27\IMG_0568.JPG"/>
          <p:cNvPicPr>
            <a:picLocks noChangeAspect="1" noChangeArrowheads="1"/>
          </p:cNvPicPr>
          <p:nvPr/>
        </p:nvPicPr>
        <p:blipFill>
          <a:blip r:embed="rId2" cstate="print"/>
          <a:srcRect l="42125" t="24800" r="21650" b="30050"/>
          <a:stretch>
            <a:fillRect/>
          </a:stretch>
        </p:blipFill>
        <p:spPr bwMode="auto">
          <a:xfrm>
            <a:off x="307606" y="2996952"/>
            <a:ext cx="2032146" cy="3799230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-36512" y="260648"/>
            <a:ext cx="8856984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Bíbor kénbaktériumok vertikális eloszlása egy szibériai </a:t>
            </a:r>
            <a:r>
              <a:rPr lang="hu-HU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meromiktikus</a:t>
            </a:r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tóban</a:t>
            </a: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3721696" y="6022776"/>
            <a:ext cx="5400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Rogozin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D. et al. Effect of winter conditions on distributions of phototrophic anoxic bacteria in Siberian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meromictic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lakes</a:t>
            </a: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Winter </a:t>
            </a:r>
            <a:r>
              <a:rPr kumimoji="0" lang="hu-H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Limnology</a:t>
            </a: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hu-H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Conference</a:t>
            </a: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hu-H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Kilpisjarvi</a:t>
            </a: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2008.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1268761"/>
            <a:ext cx="9038609" cy="170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7308304" y="2658398"/>
            <a:ext cx="18722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Ozero</a:t>
            </a:r>
            <a:r>
              <a:rPr kumimoji="0" lang="hu-H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hu-H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Shunet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D:\AAAA\BORICSG\Képek\Finn\2008_05_27\IMG_0568.JPG"/>
          <p:cNvPicPr>
            <a:picLocks noChangeAspect="1" noChangeArrowheads="1"/>
          </p:cNvPicPr>
          <p:nvPr/>
        </p:nvPicPr>
        <p:blipFill rotWithShape="1">
          <a:blip r:embed="rId2" cstate="print"/>
          <a:srcRect l="42125" t="44843" r="21650" b="44271"/>
          <a:stretch/>
        </p:blipFill>
        <p:spPr bwMode="auto">
          <a:xfrm>
            <a:off x="3563888" y="3445357"/>
            <a:ext cx="5398351" cy="24334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0" name="Rectangle 18"/>
          <p:cNvSpPr>
            <a:spLocks noChangeArrowheads="1"/>
          </p:cNvSpPr>
          <p:nvPr/>
        </p:nvSpPr>
        <p:spPr bwMode="auto">
          <a:xfrm>
            <a:off x="1476375" y="1196975"/>
            <a:ext cx="201612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hu-HU" sz="2000" b="1" dirty="0" smtClean="0"/>
              <a:t>Május</a:t>
            </a:r>
            <a:endParaRPr lang="hu-HU" sz="2000" b="1" dirty="0"/>
          </a:p>
        </p:txBody>
      </p:sp>
      <p:sp>
        <p:nvSpPr>
          <p:cNvPr id="18451" name="Rectangle 19"/>
          <p:cNvSpPr>
            <a:spLocks noChangeArrowheads="1"/>
          </p:cNvSpPr>
          <p:nvPr/>
        </p:nvSpPr>
        <p:spPr bwMode="auto">
          <a:xfrm>
            <a:off x="5003800" y="1326604"/>
            <a:ext cx="3322638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hu-HU" sz="2000" b="1" dirty="0" smtClean="0"/>
              <a:t>Június</a:t>
            </a:r>
            <a:endParaRPr lang="hu-HU" sz="2000" b="1" dirty="0"/>
          </a:p>
        </p:txBody>
      </p:sp>
      <p:sp>
        <p:nvSpPr>
          <p:cNvPr id="18454" name="Rectangle 22"/>
          <p:cNvSpPr>
            <a:spLocks noChangeArrowheads="1"/>
          </p:cNvSpPr>
          <p:nvPr/>
        </p:nvSpPr>
        <p:spPr bwMode="auto">
          <a:xfrm>
            <a:off x="539750" y="908397"/>
            <a:ext cx="259209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hu-HU" b="1" dirty="0" err="1" smtClean="0"/>
              <a:t>Eufotikus</a:t>
            </a:r>
            <a:r>
              <a:rPr lang="hu-HU" b="1" dirty="0" smtClean="0"/>
              <a:t> zóna határa</a:t>
            </a:r>
            <a:endParaRPr lang="hu-HU" b="1" dirty="0"/>
          </a:p>
        </p:txBody>
      </p:sp>
      <p:sp>
        <p:nvSpPr>
          <p:cNvPr id="18455" name="Line 23"/>
          <p:cNvSpPr>
            <a:spLocks noChangeShapeType="1"/>
          </p:cNvSpPr>
          <p:nvPr/>
        </p:nvSpPr>
        <p:spPr bwMode="auto">
          <a:xfrm>
            <a:off x="3203079" y="1124744"/>
            <a:ext cx="504825" cy="0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250825" y="1557338"/>
            <a:ext cx="4249738" cy="3063875"/>
            <a:chOff x="158" y="981"/>
            <a:chExt cx="2677" cy="1930"/>
          </a:xfrm>
        </p:grpSpPr>
        <p:pic>
          <p:nvPicPr>
            <p:cNvPr id="18446" name="Picture 14" descr="majsuszinesa"/>
            <p:cNvPicPr>
              <a:picLocks noChangeAspect="1" noChangeArrowheads="1"/>
            </p:cNvPicPr>
            <p:nvPr/>
          </p:nvPicPr>
          <p:blipFill>
            <a:blip r:embed="rId3" cstate="print"/>
            <a:srcRect l="6882" r="6882" b="12395"/>
            <a:stretch>
              <a:fillRect/>
            </a:stretch>
          </p:blipFill>
          <p:spPr bwMode="auto">
            <a:xfrm>
              <a:off x="158" y="981"/>
              <a:ext cx="2677" cy="1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58" name="Line 26"/>
            <p:cNvSpPr>
              <a:spLocks noChangeShapeType="1"/>
            </p:cNvSpPr>
            <p:nvPr/>
          </p:nvSpPr>
          <p:spPr bwMode="auto">
            <a:xfrm>
              <a:off x="476" y="2387"/>
              <a:ext cx="1621" cy="1"/>
            </a:xfrm>
            <a:prstGeom prst="line">
              <a:avLst/>
            </a:prstGeom>
            <a:noFill/>
            <a:ln w="28575">
              <a:solidFill>
                <a:srgbClr val="00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8465" name="Picture 33" descr="Mallomonas_2"/>
          <p:cNvPicPr>
            <a:picLocks noChangeAspect="1" noChangeArrowheads="1"/>
          </p:cNvPicPr>
          <p:nvPr/>
        </p:nvPicPr>
        <p:blipFill>
          <a:blip r:embed="rId4" cstate="print"/>
          <a:srcRect l="29004" t="17809" r="21643" b="24998"/>
          <a:stretch>
            <a:fillRect/>
          </a:stretch>
        </p:blipFill>
        <p:spPr bwMode="auto">
          <a:xfrm>
            <a:off x="611188" y="4797425"/>
            <a:ext cx="1728787" cy="1501775"/>
          </a:xfrm>
          <a:prstGeom prst="rect">
            <a:avLst/>
          </a:prstGeom>
          <a:noFill/>
        </p:spPr>
      </p:pic>
      <p:pic>
        <p:nvPicPr>
          <p:cNvPr id="18466" name="Picture 34" descr="gatu6"/>
          <p:cNvPicPr>
            <a:picLocks noChangeAspect="1" noChangeArrowheads="1"/>
          </p:cNvPicPr>
          <p:nvPr/>
        </p:nvPicPr>
        <p:blipFill>
          <a:blip r:embed="rId5" cstate="print"/>
          <a:srcRect l="25011" t="19684" r="27832" b="18750"/>
          <a:stretch>
            <a:fillRect/>
          </a:stretch>
        </p:blipFill>
        <p:spPr bwMode="auto">
          <a:xfrm>
            <a:off x="6732588" y="4797425"/>
            <a:ext cx="1439862" cy="1411288"/>
          </a:xfrm>
          <a:prstGeom prst="rect">
            <a:avLst/>
          </a:prstGeom>
          <a:noFill/>
        </p:spPr>
      </p:pic>
      <p:pic>
        <p:nvPicPr>
          <p:cNvPr id="18467" name="Picture 35" descr="Image_0023"/>
          <p:cNvPicPr>
            <a:picLocks noChangeAspect="1" noChangeArrowheads="1"/>
          </p:cNvPicPr>
          <p:nvPr/>
        </p:nvPicPr>
        <p:blipFill>
          <a:blip r:embed="rId6" cstate="print"/>
          <a:srcRect r="31645"/>
          <a:stretch>
            <a:fillRect/>
          </a:stretch>
        </p:blipFill>
        <p:spPr bwMode="auto">
          <a:xfrm>
            <a:off x="5580063" y="4797425"/>
            <a:ext cx="657225" cy="1439863"/>
          </a:xfrm>
          <a:prstGeom prst="rect">
            <a:avLst/>
          </a:prstGeom>
          <a:noFill/>
        </p:spPr>
      </p:pic>
      <p:pic>
        <p:nvPicPr>
          <p:cNvPr id="18468" name="Picture 36" descr="Cryptomonas m"/>
          <p:cNvPicPr>
            <a:picLocks noChangeAspect="1" noChangeArrowheads="1"/>
          </p:cNvPicPr>
          <p:nvPr/>
        </p:nvPicPr>
        <p:blipFill>
          <a:blip r:embed="rId7" cstate="print"/>
          <a:srcRect t="22025"/>
          <a:stretch>
            <a:fillRect/>
          </a:stretch>
        </p:blipFill>
        <p:spPr bwMode="auto">
          <a:xfrm>
            <a:off x="2555875" y="4797425"/>
            <a:ext cx="1127125" cy="1511300"/>
          </a:xfrm>
          <a:prstGeom prst="rect">
            <a:avLst/>
          </a:prstGeom>
          <a:noFill/>
        </p:spPr>
      </p:pic>
      <p:sp>
        <p:nvSpPr>
          <p:cNvPr id="18" name="Szövegdoboz 17"/>
          <p:cNvSpPr txBox="1"/>
          <p:nvPr/>
        </p:nvSpPr>
        <p:spPr>
          <a:xfrm>
            <a:off x="0" y="116632"/>
            <a:ext cx="8712968" cy="40011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Mikroszkopikus lebegő algák eloszlása a Tiszadobi Malom-Tisza Holtágban</a:t>
            </a: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" t="1334" r="3592" b="2209"/>
          <a:stretch/>
        </p:blipFill>
        <p:spPr bwMode="auto">
          <a:xfrm>
            <a:off x="4633708" y="1744653"/>
            <a:ext cx="4079260" cy="2984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691680" y="1498600"/>
            <a:ext cx="86399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200" b="1" dirty="0" smtClean="0"/>
              <a:t>Biomassza</a:t>
            </a:r>
            <a:endParaRPr lang="en-GB" sz="1200" b="1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6012160" y="1637099"/>
            <a:ext cx="86399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200" b="1" dirty="0" smtClean="0"/>
              <a:t>Biomassza</a:t>
            </a:r>
            <a:endParaRPr lang="en-GB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54" name="Rectangle 10"/>
          <p:cNvSpPr>
            <a:spLocks noChangeArrowheads="1"/>
          </p:cNvSpPr>
          <p:nvPr/>
        </p:nvSpPr>
        <p:spPr bwMode="auto">
          <a:xfrm>
            <a:off x="1547813" y="850677"/>
            <a:ext cx="2170112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hu-HU" sz="2000" b="1" dirty="0" smtClean="0"/>
              <a:t>Július</a:t>
            </a:r>
            <a:endParaRPr lang="hu-HU" sz="2000" b="1" dirty="0"/>
          </a:p>
        </p:txBody>
      </p:sp>
      <p:sp>
        <p:nvSpPr>
          <p:cNvPr id="82955" name="Rectangle 11"/>
          <p:cNvSpPr>
            <a:spLocks noChangeArrowheads="1"/>
          </p:cNvSpPr>
          <p:nvPr/>
        </p:nvSpPr>
        <p:spPr bwMode="auto">
          <a:xfrm>
            <a:off x="4859338" y="836712"/>
            <a:ext cx="3322637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hu-HU" sz="2000" b="1" dirty="0" smtClean="0"/>
              <a:t>Augusztus</a:t>
            </a:r>
            <a:endParaRPr lang="hu-HU" sz="2000" b="1" dirty="0"/>
          </a:p>
        </p:txBody>
      </p:sp>
      <p:sp>
        <p:nvSpPr>
          <p:cNvPr id="82956" name="Rectangle 12"/>
          <p:cNvSpPr>
            <a:spLocks noChangeArrowheads="1"/>
          </p:cNvSpPr>
          <p:nvPr/>
        </p:nvSpPr>
        <p:spPr bwMode="auto">
          <a:xfrm>
            <a:off x="5190049" y="5905742"/>
            <a:ext cx="18716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hu-HU" b="1" dirty="0" err="1" smtClean="0"/>
              <a:t>Eufotikus</a:t>
            </a:r>
            <a:r>
              <a:rPr lang="hu-HU" b="1" dirty="0" smtClean="0"/>
              <a:t> zóna</a:t>
            </a:r>
            <a:endParaRPr lang="hu-HU" b="1" dirty="0"/>
          </a:p>
        </p:txBody>
      </p:sp>
      <p:sp>
        <p:nvSpPr>
          <p:cNvPr id="82957" name="Line 13"/>
          <p:cNvSpPr>
            <a:spLocks noChangeShapeType="1"/>
          </p:cNvSpPr>
          <p:nvPr/>
        </p:nvSpPr>
        <p:spPr bwMode="auto">
          <a:xfrm>
            <a:off x="7339806" y="6093296"/>
            <a:ext cx="504825" cy="0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468313" y="1192584"/>
            <a:ext cx="3981450" cy="2884488"/>
            <a:chOff x="249" y="572"/>
            <a:chExt cx="2508" cy="1817"/>
          </a:xfrm>
        </p:grpSpPr>
        <p:pic>
          <p:nvPicPr>
            <p:cNvPr id="82977" name="Picture 33" descr="jul_vari"/>
            <p:cNvPicPr>
              <a:picLocks noChangeAspect="1" noChangeArrowheads="1"/>
            </p:cNvPicPr>
            <p:nvPr/>
          </p:nvPicPr>
          <p:blipFill>
            <a:blip r:embed="rId3" cstate="print"/>
            <a:srcRect l="8699" r="7164" b="13794"/>
            <a:stretch>
              <a:fillRect/>
            </a:stretch>
          </p:blipFill>
          <p:spPr bwMode="auto">
            <a:xfrm>
              <a:off x="249" y="572"/>
              <a:ext cx="2508" cy="1817"/>
            </a:xfrm>
            <a:prstGeom prst="rect">
              <a:avLst/>
            </a:prstGeom>
            <a:noFill/>
          </p:spPr>
        </p:pic>
        <p:sp>
          <p:nvSpPr>
            <p:cNvPr id="82959" name="Line 15"/>
            <p:cNvSpPr>
              <a:spLocks noChangeShapeType="1"/>
            </p:cNvSpPr>
            <p:nvPr/>
          </p:nvSpPr>
          <p:spPr bwMode="auto">
            <a:xfrm>
              <a:off x="521" y="1207"/>
              <a:ext cx="1996" cy="0"/>
            </a:xfrm>
            <a:prstGeom prst="line">
              <a:avLst/>
            </a:prstGeom>
            <a:noFill/>
            <a:ln w="28575">
              <a:solidFill>
                <a:srgbClr val="00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82962" name="Picture 18" descr="000009C-9CCC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 l="17026" t="28568" r="4636" b="28568"/>
          <a:stretch>
            <a:fillRect/>
          </a:stretch>
        </p:blipFill>
        <p:spPr>
          <a:xfrm>
            <a:off x="539750" y="4289524"/>
            <a:ext cx="1687513" cy="1155700"/>
          </a:xfrm>
          <a:noFill/>
          <a:ln/>
        </p:spPr>
      </p:pic>
      <p:pic>
        <p:nvPicPr>
          <p:cNvPr id="82967" name="Picture 23" descr="IMG_0153"/>
          <p:cNvPicPr>
            <a:picLocks noChangeAspect="1" noChangeArrowheads="1"/>
          </p:cNvPicPr>
          <p:nvPr/>
        </p:nvPicPr>
        <p:blipFill>
          <a:blip r:embed="rId5" cstate="print"/>
          <a:srcRect l="20988" t="41071" r="27222" b="24403"/>
          <a:stretch>
            <a:fillRect/>
          </a:stretch>
        </p:blipFill>
        <p:spPr bwMode="auto">
          <a:xfrm>
            <a:off x="1187450" y="5576590"/>
            <a:ext cx="1020763" cy="1020762"/>
          </a:xfrm>
          <a:prstGeom prst="rect">
            <a:avLst/>
          </a:prstGeom>
          <a:noFill/>
        </p:spPr>
      </p:pic>
      <p:pic>
        <p:nvPicPr>
          <p:cNvPr id="82969" name="Picture 25" descr="Image_0055"/>
          <p:cNvPicPr>
            <a:picLocks noChangeAspect="1" noChangeArrowheads="1"/>
          </p:cNvPicPr>
          <p:nvPr/>
        </p:nvPicPr>
        <p:blipFill>
          <a:blip r:embed="rId6" cstate="print"/>
          <a:srcRect t="19679" r="6235" b="38208"/>
          <a:stretch>
            <a:fillRect/>
          </a:stretch>
        </p:blipFill>
        <p:spPr bwMode="auto">
          <a:xfrm>
            <a:off x="2484438" y="4294287"/>
            <a:ext cx="1709737" cy="1150937"/>
          </a:xfrm>
          <a:prstGeom prst="rect">
            <a:avLst/>
          </a:prstGeom>
          <a:noFill/>
        </p:spPr>
      </p:pic>
      <p:pic>
        <p:nvPicPr>
          <p:cNvPr id="82974" name="Picture 30" descr="gatu01"/>
          <p:cNvPicPr>
            <a:picLocks noChangeAspect="1" noChangeArrowheads="1"/>
          </p:cNvPicPr>
          <p:nvPr/>
        </p:nvPicPr>
        <p:blipFill>
          <a:blip r:embed="rId7" cstate="print"/>
          <a:srcRect l="8214" t="25243" r="3603" b="12216"/>
          <a:stretch>
            <a:fillRect/>
          </a:stretch>
        </p:blipFill>
        <p:spPr bwMode="auto">
          <a:xfrm>
            <a:off x="5219700" y="4293269"/>
            <a:ext cx="1295400" cy="1223963"/>
          </a:xfrm>
          <a:prstGeom prst="rect">
            <a:avLst/>
          </a:prstGeom>
          <a:noFill/>
        </p:spPr>
      </p:pic>
      <p:pic>
        <p:nvPicPr>
          <p:cNvPr id="82976" name="Picture 32" descr="Image_0055"/>
          <p:cNvPicPr>
            <a:picLocks noChangeAspect="1" noChangeArrowheads="1"/>
          </p:cNvPicPr>
          <p:nvPr/>
        </p:nvPicPr>
        <p:blipFill>
          <a:blip r:embed="rId8" cstate="print"/>
          <a:srcRect l="6235" t="38208" b="19679"/>
          <a:stretch>
            <a:fillRect/>
          </a:stretch>
        </p:blipFill>
        <p:spPr bwMode="auto">
          <a:xfrm>
            <a:off x="6804025" y="4383187"/>
            <a:ext cx="1576388" cy="1062037"/>
          </a:xfrm>
          <a:prstGeom prst="rect">
            <a:avLst/>
          </a:prstGeom>
          <a:noFill/>
        </p:spPr>
      </p:pic>
      <p:pic>
        <p:nvPicPr>
          <p:cNvPr id="82980" name="Picture 36" descr="ochrobium tectum1"/>
          <p:cNvPicPr>
            <a:picLocks noChangeAspect="1" noChangeArrowheads="1"/>
          </p:cNvPicPr>
          <p:nvPr/>
        </p:nvPicPr>
        <p:blipFill>
          <a:blip r:embed="rId9" cstate="print"/>
          <a:srcRect l="42313" t="32697" r="33324" b="30746"/>
          <a:stretch>
            <a:fillRect/>
          </a:stretch>
        </p:blipFill>
        <p:spPr bwMode="auto">
          <a:xfrm>
            <a:off x="2484438" y="5582940"/>
            <a:ext cx="1014412" cy="1014412"/>
          </a:xfrm>
          <a:prstGeom prst="rect">
            <a:avLst/>
          </a:prstGeom>
          <a:noFill/>
        </p:spPr>
      </p:pic>
      <p:sp>
        <p:nvSpPr>
          <p:cNvPr id="20" name="Szövegdoboz 19"/>
          <p:cNvSpPr txBox="1"/>
          <p:nvPr/>
        </p:nvSpPr>
        <p:spPr>
          <a:xfrm>
            <a:off x="0" y="116632"/>
            <a:ext cx="8712968" cy="70788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Mikroszkopikus lebegő </a:t>
            </a:r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algák 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térbeli </a:t>
            </a:r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eloszlása a Tiszadobi Malom-Tisza Holtágban</a:t>
            </a: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" t="1465" r="2824" b="2733"/>
          <a:stretch/>
        </p:blipFill>
        <p:spPr bwMode="auto">
          <a:xfrm>
            <a:off x="4593801" y="1367433"/>
            <a:ext cx="3887787" cy="278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Szövegdoboz 21"/>
          <p:cNvSpPr txBox="1"/>
          <p:nvPr/>
        </p:nvSpPr>
        <p:spPr>
          <a:xfrm>
            <a:off x="1691779" y="1124744"/>
            <a:ext cx="86399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200" b="1" dirty="0" smtClean="0"/>
              <a:t>Biomassza</a:t>
            </a:r>
            <a:endParaRPr lang="en-GB" sz="1200" b="1" dirty="0"/>
          </a:p>
        </p:txBody>
      </p:sp>
      <p:sp>
        <p:nvSpPr>
          <p:cNvPr id="23" name="Szövegdoboz 22"/>
          <p:cNvSpPr txBox="1"/>
          <p:nvPr/>
        </p:nvSpPr>
        <p:spPr>
          <a:xfrm>
            <a:off x="5868243" y="1196752"/>
            <a:ext cx="86399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200" b="1" dirty="0" smtClean="0"/>
              <a:t>Biomassza</a:t>
            </a:r>
            <a:endParaRPr lang="en-GB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50" name="Line 18"/>
          <p:cNvSpPr>
            <a:spLocks noChangeShapeType="1"/>
          </p:cNvSpPr>
          <p:nvPr/>
        </p:nvSpPr>
        <p:spPr bwMode="auto">
          <a:xfrm>
            <a:off x="1618903" y="5877272"/>
            <a:ext cx="504825" cy="0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6794500" y="4149080"/>
            <a:ext cx="18002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hu-HU" sz="2400" b="1" dirty="0"/>
              <a:t>December</a:t>
            </a:r>
          </a:p>
        </p:txBody>
      </p:sp>
      <p:pic>
        <p:nvPicPr>
          <p:cNvPr id="44062" name="Picture 30" descr="Image_0055"/>
          <p:cNvPicPr>
            <a:picLocks noChangeAspect="1" noChangeArrowheads="1"/>
          </p:cNvPicPr>
          <p:nvPr/>
        </p:nvPicPr>
        <p:blipFill>
          <a:blip r:embed="rId3" cstate="print"/>
          <a:srcRect t="21552" r="12135" b="37376"/>
          <a:stretch>
            <a:fillRect/>
          </a:stretch>
        </p:blipFill>
        <p:spPr bwMode="auto">
          <a:xfrm>
            <a:off x="539750" y="3485058"/>
            <a:ext cx="1152525" cy="808038"/>
          </a:xfrm>
          <a:prstGeom prst="rect">
            <a:avLst/>
          </a:prstGeom>
          <a:noFill/>
        </p:spPr>
      </p:pic>
      <p:pic>
        <p:nvPicPr>
          <p:cNvPr id="44065" name="Picture 33" descr="Image_076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063" y="3483471"/>
            <a:ext cx="1214437" cy="809625"/>
          </a:xfrm>
          <a:prstGeom prst="rect">
            <a:avLst/>
          </a:prstGeom>
          <a:noFill/>
        </p:spPr>
      </p:pic>
      <p:pic>
        <p:nvPicPr>
          <p:cNvPr id="44066" name="Picture 34" descr="000004C-9CCC"/>
          <p:cNvPicPr>
            <a:picLocks noChangeAspect="1" noChangeArrowheads="1"/>
          </p:cNvPicPr>
          <p:nvPr/>
        </p:nvPicPr>
        <p:blipFill>
          <a:blip r:embed="rId5" cstate="print"/>
          <a:srcRect l="5382" t="17802" r="7986" b="26373"/>
          <a:stretch>
            <a:fillRect/>
          </a:stretch>
        </p:blipFill>
        <p:spPr bwMode="auto">
          <a:xfrm>
            <a:off x="2051050" y="3398763"/>
            <a:ext cx="1044575" cy="822325"/>
          </a:xfrm>
          <a:prstGeom prst="rect">
            <a:avLst/>
          </a:prstGeom>
          <a:noFill/>
        </p:spPr>
      </p:pic>
      <p:pic>
        <p:nvPicPr>
          <p:cNvPr id="44067" name="Picture 35" descr="Image_0090"/>
          <p:cNvPicPr>
            <a:picLocks noChangeAspect="1" noChangeArrowheads="1"/>
          </p:cNvPicPr>
          <p:nvPr/>
        </p:nvPicPr>
        <p:blipFill>
          <a:blip r:embed="rId6" cstate="print"/>
          <a:srcRect l="24109" t="18163" r="11668" b="32523"/>
          <a:stretch>
            <a:fillRect/>
          </a:stretch>
        </p:blipFill>
        <p:spPr bwMode="auto">
          <a:xfrm>
            <a:off x="7019925" y="4868863"/>
            <a:ext cx="1062038" cy="1223962"/>
          </a:xfrm>
          <a:prstGeom prst="rect">
            <a:avLst/>
          </a:prstGeom>
          <a:noFill/>
        </p:spPr>
      </p:pic>
      <p:pic>
        <p:nvPicPr>
          <p:cNvPr id="44068" name="Picture 36" descr="Image_0092"/>
          <p:cNvPicPr>
            <a:picLocks noChangeAspect="1" noChangeArrowheads="1"/>
          </p:cNvPicPr>
          <p:nvPr/>
        </p:nvPicPr>
        <p:blipFill>
          <a:blip r:embed="rId7" cstate="print"/>
          <a:srcRect l="47179" t="40704" b="39931"/>
          <a:stretch>
            <a:fillRect/>
          </a:stretch>
        </p:blipFill>
        <p:spPr bwMode="auto">
          <a:xfrm>
            <a:off x="7164388" y="3406700"/>
            <a:ext cx="1479550" cy="814388"/>
          </a:xfrm>
          <a:prstGeom prst="rect">
            <a:avLst/>
          </a:prstGeom>
          <a:noFill/>
        </p:spPr>
      </p:pic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0" y="5660925"/>
            <a:ext cx="259209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hu-HU" b="1" dirty="0" err="1" smtClean="0"/>
              <a:t>Eufotikus</a:t>
            </a:r>
            <a:r>
              <a:rPr lang="hu-HU" b="1" dirty="0" smtClean="0"/>
              <a:t> zóna </a:t>
            </a:r>
            <a:endParaRPr lang="hu-H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" t="2547" r="1246" b="2099"/>
          <a:stretch/>
        </p:blipFill>
        <p:spPr bwMode="auto">
          <a:xfrm>
            <a:off x="2257425" y="4278568"/>
            <a:ext cx="3826743" cy="2422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" t="1787" r="1740" b="4062"/>
          <a:stretch/>
        </p:blipFill>
        <p:spPr bwMode="auto">
          <a:xfrm>
            <a:off x="354842" y="1062542"/>
            <a:ext cx="3309391" cy="236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" t="2530" r="4409" b="2593"/>
          <a:stretch/>
        </p:blipFill>
        <p:spPr bwMode="auto">
          <a:xfrm>
            <a:off x="5040496" y="1028656"/>
            <a:ext cx="3508008" cy="2400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7442075" y="1772816"/>
            <a:ext cx="1522413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hu-HU" sz="2400" b="1" dirty="0" smtClean="0"/>
              <a:t>Október</a:t>
            </a:r>
            <a:endParaRPr lang="hu-HU" sz="2400" b="1" dirty="0"/>
          </a:p>
        </p:txBody>
      </p:sp>
      <p:sp>
        <p:nvSpPr>
          <p:cNvPr id="44045" name="Rectangle 13"/>
          <p:cNvSpPr>
            <a:spLocks noChangeArrowheads="1"/>
          </p:cNvSpPr>
          <p:nvPr/>
        </p:nvSpPr>
        <p:spPr bwMode="auto">
          <a:xfrm>
            <a:off x="1989583" y="2060848"/>
            <a:ext cx="18732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hu-HU" sz="2400" b="1" dirty="0" smtClean="0"/>
              <a:t>Szeptember</a:t>
            </a:r>
            <a:endParaRPr lang="hu-HU" sz="2400" b="1" dirty="0"/>
          </a:p>
        </p:txBody>
      </p:sp>
      <p:sp>
        <p:nvSpPr>
          <p:cNvPr id="24" name="Szövegdoboz 23"/>
          <p:cNvSpPr txBox="1"/>
          <p:nvPr/>
        </p:nvSpPr>
        <p:spPr>
          <a:xfrm>
            <a:off x="0" y="116632"/>
            <a:ext cx="8712968" cy="70788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Mikroszkopikus lebegő </a:t>
            </a:r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algák 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térbeli </a:t>
            </a:r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eloszlása a Tiszadobi Malom-Tisza Holtágban</a:t>
            </a: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1331739" y="919753"/>
            <a:ext cx="86399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200" b="1" dirty="0" smtClean="0"/>
              <a:t>Biomassza</a:t>
            </a:r>
            <a:endParaRPr lang="en-GB" sz="1200" b="1" dirty="0"/>
          </a:p>
        </p:txBody>
      </p:sp>
      <p:sp>
        <p:nvSpPr>
          <p:cNvPr id="26" name="Szövegdoboz 25"/>
          <p:cNvSpPr txBox="1"/>
          <p:nvPr/>
        </p:nvSpPr>
        <p:spPr>
          <a:xfrm>
            <a:off x="6156176" y="847745"/>
            <a:ext cx="86399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200" b="1" dirty="0" smtClean="0"/>
              <a:t>Biomassza</a:t>
            </a:r>
            <a:endParaRPr lang="en-GB" sz="1200" b="1" dirty="0"/>
          </a:p>
        </p:txBody>
      </p:sp>
      <p:sp>
        <p:nvSpPr>
          <p:cNvPr id="27" name="Szövegdoboz 26"/>
          <p:cNvSpPr txBox="1"/>
          <p:nvPr/>
        </p:nvSpPr>
        <p:spPr>
          <a:xfrm>
            <a:off x="3491979" y="4088105"/>
            <a:ext cx="86399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200" b="1" dirty="0" smtClean="0"/>
              <a:t>Biomassza</a:t>
            </a:r>
            <a:endParaRPr lang="en-GB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14763" t="7434" r="9638" b="12131"/>
          <a:stretch>
            <a:fillRect/>
          </a:stretch>
        </p:blipFill>
        <p:spPr bwMode="auto">
          <a:xfrm>
            <a:off x="1" y="1412776"/>
            <a:ext cx="9143999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179512" y="6093296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(</a:t>
            </a:r>
            <a:r>
              <a:rPr lang="hu-HU" i="1" dirty="0" smtClean="0"/>
              <a:t>a) </a:t>
            </a:r>
            <a:r>
              <a:rPr lang="en-GB" i="1" dirty="0" smtClean="0"/>
              <a:t>Cylindrospermopsis raciborskii, (b) Thiopedia </a:t>
            </a:r>
            <a:r>
              <a:rPr lang="en-GB" i="1" dirty="0" err="1" smtClean="0"/>
              <a:t>rosea</a:t>
            </a:r>
            <a:r>
              <a:rPr lang="en-GB" i="1" dirty="0" smtClean="0"/>
              <a:t>, (c) </a:t>
            </a:r>
            <a:r>
              <a:rPr lang="en-GB" i="1" dirty="0" err="1" smtClean="0"/>
              <a:t>Aphanizomenon</a:t>
            </a:r>
            <a:r>
              <a:rPr lang="en-GB" i="1" dirty="0" smtClean="0"/>
              <a:t> </a:t>
            </a:r>
            <a:r>
              <a:rPr lang="en-GB" i="1" dirty="0" err="1" smtClean="0"/>
              <a:t>ovalisporum</a:t>
            </a:r>
            <a:r>
              <a:rPr lang="en-GB" i="1" dirty="0" smtClean="0"/>
              <a:t>, (d) </a:t>
            </a:r>
            <a:r>
              <a:rPr lang="en-GB" i="1" dirty="0" err="1" smtClean="0"/>
              <a:t>Peridinium</a:t>
            </a:r>
            <a:r>
              <a:rPr lang="en-GB" i="1" dirty="0" smtClean="0"/>
              <a:t> </a:t>
            </a:r>
            <a:r>
              <a:rPr lang="en-GB" i="1" dirty="0" err="1" smtClean="0"/>
              <a:t>gatunense</a:t>
            </a:r>
            <a:r>
              <a:rPr lang="en-GB" i="1" dirty="0" smtClean="0"/>
              <a:t>, (e) </a:t>
            </a:r>
            <a:r>
              <a:rPr lang="en-GB" i="1" dirty="0" err="1" smtClean="0"/>
              <a:t>Peridiniopsis</a:t>
            </a:r>
            <a:r>
              <a:rPr lang="en-GB" i="1" dirty="0" smtClean="0"/>
              <a:t> </a:t>
            </a:r>
            <a:r>
              <a:rPr lang="en-GB" i="1" dirty="0" err="1" smtClean="0"/>
              <a:t>elpatiewskyi</a:t>
            </a:r>
            <a:r>
              <a:rPr lang="en-GB" i="1" dirty="0" smtClean="0"/>
              <a:t>, (f ) Ceratium hirundinella.</a:t>
            </a:r>
            <a:endParaRPr lang="en-GB" i="1" dirty="0"/>
          </a:p>
        </p:txBody>
      </p:sp>
      <p:sp>
        <p:nvSpPr>
          <p:cNvPr id="8" name="Szövegdoboz 7"/>
          <p:cNvSpPr txBox="1"/>
          <p:nvPr/>
        </p:nvSpPr>
        <p:spPr>
          <a:xfrm>
            <a:off x="0" y="188640"/>
            <a:ext cx="8712968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hu-HU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Foto-autotrofikus</a:t>
            </a:r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szervezetek térbeli eloszlása a Tiszadobi Malom-Tisza Holtágban</a:t>
            </a: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loadmotilis"/>
          <p:cNvPicPr>
            <a:picLocks noChangeAspect="1" noChangeArrowheads="1"/>
          </p:cNvPicPr>
          <p:nvPr/>
        </p:nvPicPr>
        <p:blipFill>
          <a:blip r:embed="rId2" cstate="print"/>
          <a:srcRect t="3614"/>
          <a:stretch>
            <a:fillRect/>
          </a:stretch>
        </p:blipFill>
        <p:spPr bwMode="auto">
          <a:xfrm>
            <a:off x="57150" y="908720"/>
            <a:ext cx="9029700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0" y="188640"/>
            <a:ext cx="7236296" cy="40011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hu-HU" sz="2000" b="1" cap="small" dirty="0" smtClean="0">
                <a:solidFill>
                  <a:schemeClr val="bg1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Páncélos ostoros algák eloszlása a holtmeder keresztszelvényében</a:t>
            </a:r>
            <a:endParaRPr lang="en-GB" sz="2000" b="1" cap="small" dirty="0">
              <a:solidFill>
                <a:schemeClr val="bg1"/>
              </a:solidFill>
              <a:latin typeface="Arial Narrow" pitchFamily="34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82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340768"/>
            <a:ext cx="748883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zövegdoboz 5"/>
          <p:cNvSpPr txBox="1"/>
          <p:nvPr/>
        </p:nvSpPr>
        <p:spPr>
          <a:xfrm>
            <a:off x="2123728" y="1340768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NYÁR</a:t>
            </a:r>
            <a:endParaRPr lang="en-GB" dirty="0"/>
          </a:p>
        </p:txBody>
      </p:sp>
      <p:sp>
        <p:nvSpPr>
          <p:cNvPr id="7" name="Szövegdoboz 6"/>
          <p:cNvSpPr txBox="1"/>
          <p:nvPr/>
        </p:nvSpPr>
        <p:spPr>
          <a:xfrm>
            <a:off x="6300192" y="1340768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TÉL</a:t>
            </a:r>
            <a:endParaRPr lang="en-GB" dirty="0"/>
          </a:p>
        </p:txBody>
      </p:sp>
      <p:sp>
        <p:nvSpPr>
          <p:cNvPr id="8" name="Szövegdoboz 7"/>
          <p:cNvSpPr txBox="1"/>
          <p:nvPr/>
        </p:nvSpPr>
        <p:spPr>
          <a:xfrm>
            <a:off x="539552" y="1619508"/>
            <a:ext cx="12241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FELSZÍN</a:t>
            </a:r>
            <a:endParaRPr lang="en-GB" dirty="0"/>
          </a:p>
        </p:txBody>
      </p:sp>
      <p:sp>
        <p:nvSpPr>
          <p:cNvPr id="9" name="Szövegdoboz 8"/>
          <p:cNvSpPr txBox="1"/>
          <p:nvPr/>
        </p:nvSpPr>
        <p:spPr>
          <a:xfrm>
            <a:off x="4499992" y="1628800"/>
            <a:ext cx="1080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FELSZÍN</a:t>
            </a:r>
            <a:endParaRPr lang="en-GB" dirty="0"/>
          </a:p>
        </p:txBody>
      </p:sp>
      <p:sp>
        <p:nvSpPr>
          <p:cNvPr id="10" name="Szövegdoboz 9"/>
          <p:cNvSpPr txBox="1"/>
          <p:nvPr/>
        </p:nvSpPr>
        <p:spPr>
          <a:xfrm>
            <a:off x="4572000" y="4509120"/>
            <a:ext cx="1080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TÓFENÉK</a:t>
            </a:r>
            <a:endParaRPr lang="en-GB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5724128" y="4725144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HŐMÉRSÉKLET</a:t>
            </a:r>
            <a:endParaRPr lang="en-GB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1907704" y="4653136"/>
            <a:ext cx="16561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HŐMÉRSÉKLET</a:t>
            </a:r>
            <a:endParaRPr lang="en-GB" dirty="0"/>
          </a:p>
        </p:txBody>
      </p:sp>
      <p:sp>
        <p:nvSpPr>
          <p:cNvPr id="13" name="Szövegdoboz 12"/>
          <p:cNvSpPr txBox="1"/>
          <p:nvPr/>
        </p:nvSpPr>
        <p:spPr>
          <a:xfrm rot="16200000">
            <a:off x="4531350" y="3028311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VÍZMÉLYSÉG</a:t>
            </a:r>
            <a:endParaRPr lang="en-GB" dirty="0"/>
          </a:p>
        </p:txBody>
      </p:sp>
      <p:sp>
        <p:nvSpPr>
          <p:cNvPr id="14" name="Szövegdoboz 13"/>
          <p:cNvSpPr txBox="1"/>
          <p:nvPr/>
        </p:nvSpPr>
        <p:spPr>
          <a:xfrm rot="16200000">
            <a:off x="796226" y="2884294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VÍZMÉLYSÉG</a:t>
            </a:r>
            <a:endParaRPr lang="en-GB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6372200" y="1844824"/>
            <a:ext cx="1584176" cy="276999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JÉG</a:t>
            </a:r>
            <a:endParaRPr lang="en-GB" sz="1200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755576" y="4437112"/>
            <a:ext cx="1080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TÓFENÉK</a:t>
            </a:r>
            <a:endParaRPr lang="en-GB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-36512" y="404664"/>
            <a:ext cx="4932040" cy="40011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hu-HU" sz="2000" dirty="0" smtClean="0">
                <a:solidFill>
                  <a:schemeClr val="bg1"/>
                </a:solidFill>
              </a:rPr>
              <a:t>TAVAK TERMÁLIS RÉTEGZŐDÉSE</a:t>
            </a:r>
            <a:endParaRPr lang="en-GB" sz="2000" dirty="0" smtClean="0">
              <a:solidFill>
                <a:schemeClr val="bg1"/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377788" y="5818038"/>
            <a:ext cx="84426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de la Beche HT. 1819. Sur la profondeur et la température du lac de Genéve. Lettre addressée au Prof. Pictet par Monsieur H. T. De la Beche. Bibliothèque Universelle 12:118–126.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eloadfonalas"/>
          <p:cNvPicPr>
            <a:picLocks noChangeAspect="1" noChangeArrowheads="1"/>
          </p:cNvPicPr>
          <p:nvPr/>
        </p:nvPicPr>
        <p:blipFill>
          <a:blip r:embed="rId2" cstate="print"/>
          <a:srcRect b="2268"/>
          <a:stretch>
            <a:fillRect/>
          </a:stretch>
        </p:blipFill>
        <p:spPr bwMode="auto">
          <a:xfrm>
            <a:off x="0" y="980728"/>
            <a:ext cx="9144000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0" y="188640"/>
            <a:ext cx="7236296" cy="40011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hu-HU" sz="2000" b="1" cap="small" dirty="0" smtClean="0">
                <a:solidFill>
                  <a:schemeClr val="bg1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Cianobaktériumok eloszlása a holtmeder keresztszelvényében</a:t>
            </a:r>
            <a:endParaRPr lang="en-GB" sz="2000" b="1" cap="small" dirty="0">
              <a:solidFill>
                <a:schemeClr val="bg1"/>
              </a:solidFill>
              <a:latin typeface="Arial Narrow" pitchFamily="34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52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eloadmini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41909"/>
            <a:ext cx="914400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0" y="332656"/>
            <a:ext cx="9144000" cy="70788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hu-HU" sz="2000" b="1" cap="small" dirty="0" smtClean="0">
                <a:solidFill>
                  <a:schemeClr val="bg1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Domináns cianobaktérium faj és egy bíbor kénbaktérium eloszlása  a holtmeder keresztszelvényében</a:t>
            </a:r>
            <a:endParaRPr lang="en-GB" sz="2000" b="1" cap="small" dirty="0">
              <a:solidFill>
                <a:schemeClr val="bg1"/>
              </a:solidFill>
              <a:latin typeface="Arial Narrow" pitchFamily="34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78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"/>
          <a:stretch/>
        </p:blipFill>
        <p:spPr bwMode="auto">
          <a:xfrm>
            <a:off x="4420344" y="3212976"/>
            <a:ext cx="3936943" cy="139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84984"/>
            <a:ext cx="3767430" cy="139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20216" y="1502310"/>
            <a:ext cx="8800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Lineárisan rétegzett tavak esetén a tó források szempontjából</a:t>
            </a:r>
          </a:p>
          <a:p>
            <a:endParaRPr lang="hu-HU" dirty="0"/>
          </a:p>
          <a:p>
            <a:r>
              <a:rPr lang="hu-HU" dirty="0" smtClean="0"/>
              <a:t> nem ilyen, 					hanem ilyesmi.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-36512" y="580618"/>
            <a:ext cx="6696744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Következtetések</a:t>
            </a:r>
            <a:endParaRPr lang="en-GB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-36512" y="580618"/>
            <a:ext cx="6696744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Kérdések és következtetések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6498" y="1340768"/>
            <a:ext cx="902999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Milyen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grádiensek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mentén van lehetőségük élni a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planktonikus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lényeknek egy rétegzett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holtmeder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vízoszlopában?</a:t>
            </a:r>
          </a:p>
          <a:p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Oxigén: 	100-0% (Talajfelszín- vízzel átitatott alsó talajréteg)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Fény: 		100-0% Trópusok- Arktisz decemberben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Hőmérséklet: 	32-11 </a:t>
            </a:r>
            <a:r>
              <a:rPr lang="hu-HU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Costa </a:t>
            </a:r>
            <a:r>
              <a:rPr lang="hu-H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Rica-Patagonia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(júliusi hőmérséklet)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Tápanyagok:	(</a:t>
            </a:r>
            <a:r>
              <a:rPr lang="hu-H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eutróf-hipertróf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 (barna erdőtalaj-réti csernozjom)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Mivel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planktonikus szervezetek döntő része képes pozícióját változtatni a vízoszlopban arra is lehetőségük van, hogy megtalálva a számukra legkedvezőbb réteget ott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stabil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populációkat hozzanak létre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 flipH="1">
            <a:off x="7452320" y="2204865"/>
            <a:ext cx="144017" cy="172819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zövegdoboz 4"/>
          <p:cNvSpPr txBox="1"/>
          <p:nvPr/>
        </p:nvSpPr>
        <p:spPr>
          <a:xfrm>
            <a:off x="7561610" y="2699629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7m-es vízoszlop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2555368"/>
              </p:ext>
            </p:extLst>
          </p:nvPr>
        </p:nvGraphicFramePr>
        <p:xfrm>
          <a:off x="323529" y="1268760"/>
          <a:ext cx="8280918" cy="3960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0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03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6813">
                <a:tc>
                  <a:txBody>
                    <a:bodyPr/>
                    <a:lstStyle/>
                    <a:p>
                      <a:r>
                        <a:rPr lang="hu-HU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Tónév</a:t>
                      </a:r>
                      <a:endParaRPr lang="hu-HU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Fajszám</a:t>
                      </a:r>
                      <a:endParaRPr lang="hu-HU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Idő</a:t>
                      </a:r>
                      <a:endParaRPr lang="hu-HU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813">
                <a:tc>
                  <a:txBody>
                    <a:bodyPr/>
                    <a:lstStyle/>
                    <a:p>
                      <a:r>
                        <a:rPr lang="hu-HU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Lake </a:t>
                      </a:r>
                      <a:r>
                        <a:rPr lang="hu-HU" sz="24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Superior</a:t>
                      </a:r>
                      <a:endParaRPr lang="hu-HU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285</a:t>
                      </a:r>
                      <a:endParaRPr lang="hu-HU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hónap</a:t>
                      </a:r>
                      <a:endParaRPr lang="hu-HU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813">
                <a:tc>
                  <a:txBody>
                    <a:bodyPr/>
                    <a:lstStyle/>
                    <a:p>
                      <a:r>
                        <a:rPr lang="hu-HU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Bajkál-tó</a:t>
                      </a:r>
                      <a:endParaRPr lang="hu-HU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299</a:t>
                      </a:r>
                      <a:endParaRPr lang="hu-HU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r>
                        <a:rPr lang="hu-HU" sz="2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év</a:t>
                      </a:r>
                      <a:endParaRPr lang="hu-HU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813">
                <a:tc>
                  <a:txBody>
                    <a:bodyPr/>
                    <a:lstStyle/>
                    <a:p>
                      <a:r>
                        <a:rPr lang="hu-HU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Lake </a:t>
                      </a:r>
                      <a:r>
                        <a:rPr lang="hu-HU" sz="24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Peipsi</a:t>
                      </a:r>
                      <a:endParaRPr lang="hu-HU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hu-HU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 év</a:t>
                      </a:r>
                      <a:endParaRPr lang="hu-HU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6813">
                <a:tc>
                  <a:txBody>
                    <a:bodyPr/>
                    <a:lstStyle/>
                    <a:p>
                      <a:r>
                        <a:rPr lang="hu-HU" sz="24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Crater</a:t>
                      </a:r>
                      <a:r>
                        <a:rPr lang="hu-HU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Lake </a:t>
                      </a:r>
                      <a:endParaRPr lang="hu-HU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</a:t>
                      </a:r>
                      <a:endParaRPr lang="hu-HU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év</a:t>
                      </a:r>
                      <a:endParaRPr lang="hu-HU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6373">
                <a:tc>
                  <a:txBody>
                    <a:bodyPr/>
                    <a:lstStyle/>
                    <a:p>
                      <a:r>
                        <a:rPr lang="hu-H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Malom-Tisza</a:t>
                      </a:r>
                      <a:r>
                        <a:rPr lang="hu-HU" sz="24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holtág</a:t>
                      </a:r>
                      <a:endParaRPr lang="hu-H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214</a:t>
                      </a:r>
                      <a:endParaRPr lang="hu-H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nap</a:t>
                      </a:r>
                      <a:endParaRPr lang="hu-H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Szövegdoboz 4"/>
          <p:cNvSpPr txBox="1"/>
          <p:nvPr/>
        </p:nvSpPr>
        <p:spPr>
          <a:xfrm>
            <a:off x="-36512" y="580618"/>
            <a:ext cx="6696744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Planktonikus algák fajszáma néhány tóban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04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-36512" y="260648"/>
            <a:ext cx="6696744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Eredmények és következtetések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5496" y="1271657"/>
            <a:ext cx="91081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szabad szélhossz a kis tavak esetén is meghatározza az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epilimnion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mélységét </a:t>
            </a: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széltől védett kis tavak esetén atípusos  (lineáris) rétegződés tapasztalható</a:t>
            </a:r>
          </a:p>
          <a:p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Kis tavak esetén nem a szél hanem a vízfelszín túlhűlése és az annak következtében kialakuló áramlatok  felelősek a felső kevert réteg kialakulásáért</a:t>
            </a: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 tartós lineáris rétegződés a vízoszlopnak olyan mértékű stabilitást ad ami lehetővé teszi a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planktonikus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 szervezetek kis léptékű térbeli izolációját</a:t>
            </a:r>
          </a:p>
          <a:p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lineárisan rétegzett kis tavak esetén a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fitoplankton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szervezetek 50-100 generáción keresztül (5 hónap) egy olyan térben strukturált közegben élnek, ahol a számukra legfontosabb források (fény, tápanyagok, oxigén) markáns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grádienst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mutatnak. </a:t>
            </a: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-27051" y="324235"/>
            <a:ext cx="6696744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India, völgy a Himalája déli lábánál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29144" r="50422" b="6662"/>
          <a:stretch/>
        </p:blipFill>
        <p:spPr>
          <a:xfrm>
            <a:off x="201878" y="5480754"/>
            <a:ext cx="1080120" cy="118955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1878" y="1772816"/>
            <a:ext cx="1240137" cy="766019"/>
          </a:xfrm>
          <a:prstGeom prst="rect">
            <a:avLst/>
          </a:prstGeom>
        </p:spPr>
      </p:pic>
      <p:cxnSp>
        <p:nvCxnSpPr>
          <p:cNvPr id="5" name="Egyenes összekötő nyíllal 4"/>
          <p:cNvCxnSpPr/>
          <p:nvPr/>
        </p:nvCxnSpPr>
        <p:spPr>
          <a:xfrm flipV="1">
            <a:off x="2123728" y="1988840"/>
            <a:ext cx="3672408" cy="3384376"/>
          </a:xfrm>
          <a:prstGeom prst="straightConnector1">
            <a:avLst/>
          </a:prstGeom>
          <a:ln w="539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809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00" y="0"/>
            <a:ext cx="9157015" cy="685800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-131004" y="-31277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chemeClr val="tx2"/>
                </a:solidFill>
              </a:rPr>
              <a:t>Köszönöm a figyelmet</a:t>
            </a:r>
            <a:endParaRPr lang="en-GB" sz="4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3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5707" t="8134" r="5701" b="12767"/>
          <a:stretch>
            <a:fillRect/>
          </a:stretch>
        </p:blipFill>
        <p:spPr bwMode="auto">
          <a:xfrm>
            <a:off x="0" y="692696"/>
            <a:ext cx="8856984" cy="4448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87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0809"/>
            <a:ext cx="9144000" cy="531033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-4148" y="188640"/>
            <a:ext cx="9112652" cy="70788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hu-HU" sz="2000" dirty="0" smtClean="0">
                <a:solidFill>
                  <a:schemeClr val="bg1"/>
                </a:solidFill>
              </a:rPr>
              <a:t>MÉRSÉKELT ÉGÖVI MÉLY TAVAK TERMÁLIS RÉTEGZŐDÉSÉNEK VÁLTOZÁSA AZ ÉV SORÁN</a:t>
            </a:r>
            <a:endParaRPr lang="en-GB" sz="2000" dirty="0" smtClean="0">
              <a:solidFill>
                <a:schemeClr val="bg1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3059249" y="6437046"/>
            <a:ext cx="61206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https://www.lakegeorgeassociation.org/educate/science/lake-george-thermal-stratification/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0" y="3212976"/>
            <a:ext cx="996253" cy="40011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solidFill>
                  <a:schemeClr val="bg1"/>
                </a:solidFill>
              </a:rPr>
              <a:t>Nyár</a:t>
            </a:r>
            <a:endParaRPr lang="en-GB" sz="2000" dirty="0" smtClean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8282997" y="3212976"/>
            <a:ext cx="852237" cy="40011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solidFill>
                  <a:schemeClr val="bg1"/>
                </a:solidFill>
              </a:rPr>
              <a:t>Ősz</a:t>
            </a:r>
            <a:endParaRPr lang="en-GB" sz="2000" dirty="0" smtClean="0">
              <a:solidFill>
                <a:schemeClr val="bg1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8388424" y="6014724"/>
            <a:ext cx="746810" cy="40011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solidFill>
                  <a:schemeClr val="bg1"/>
                </a:solidFill>
              </a:rPr>
              <a:t>Tél</a:t>
            </a:r>
            <a:endParaRPr lang="en-GB" sz="2000" dirty="0" smtClean="0">
              <a:solidFill>
                <a:schemeClr val="bg1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0" y="6020053"/>
            <a:ext cx="996253" cy="40011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solidFill>
                  <a:schemeClr val="bg1"/>
                </a:solidFill>
              </a:rPr>
              <a:t>Tavasz</a:t>
            </a:r>
            <a:endParaRPr lang="en-GB" sz="2000" dirty="0" smtClean="0">
              <a:solidFill>
                <a:schemeClr val="bg1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6588224" y="2852936"/>
            <a:ext cx="852237" cy="24622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000" dirty="0" smtClean="0">
                <a:solidFill>
                  <a:schemeClr val="bg1"/>
                </a:solidFill>
              </a:rPr>
              <a:t>Átkeveredés</a:t>
            </a:r>
            <a:endParaRPr lang="en-GB" sz="1000" dirty="0" smtClean="0">
              <a:solidFill>
                <a:schemeClr val="bg1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1907704" y="5661248"/>
            <a:ext cx="852237" cy="24622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000" dirty="0" smtClean="0">
                <a:solidFill>
                  <a:schemeClr val="bg1"/>
                </a:solidFill>
              </a:rPr>
              <a:t>Átkeveredés</a:t>
            </a:r>
            <a:endParaRPr lang="en-GB" sz="1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37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b="15980"/>
          <a:stretch>
            <a:fillRect/>
          </a:stretch>
        </p:blipFill>
        <p:spPr bwMode="auto">
          <a:xfrm>
            <a:off x="-85282" y="1988840"/>
            <a:ext cx="925602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zövegdoboz 5"/>
          <p:cNvSpPr txBox="1"/>
          <p:nvPr/>
        </p:nvSpPr>
        <p:spPr>
          <a:xfrm>
            <a:off x="2195736" y="3212976"/>
            <a:ext cx="4104456" cy="461665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endParaRPr lang="en-GB" sz="2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-36512" y="404664"/>
            <a:ext cx="7200800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szabad szélhossz és a hullámok mérete közötti összefüggés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Jobbra nyíl 2"/>
          <p:cNvSpPr/>
          <p:nvPr/>
        </p:nvSpPr>
        <p:spPr>
          <a:xfrm>
            <a:off x="2195736" y="2780928"/>
            <a:ext cx="5112568" cy="1296144"/>
          </a:xfrm>
          <a:prstGeom prst="rightArrow">
            <a:avLst>
              <a:gd name="adj1" fmla="val 50000"/>
              <a:gd name="adj2" fmla="val 1357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4099" t="7170" b="3921"/>
          <a:stretch>
            <a:fillRect/>
          </a:stretch>
        </p:blipFill>
        <p:spPr bwMode="auto">
          <a:xfrm>
            <a:off x="-58531" y="1484784"/>
            <a:ext cx="9229187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zövegdoboz 5"/>
          <p:cNvSpPr txBox="1"/>
          <p:nvPr/>
        </p:nvSpPr>
        <p:spPr>
          <a:xfrm>
            <a:off x="0" y="476672"/>
            <a:ext cx="3995936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Szélnyomok a tófelszínen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4583" t="7407" b="5556"/>
          <a:stretch>
            <a:fillRect/>
          </a:stretch>
        </p:blipFill>
        <p:spPr bwMode="auto">
          <a:xfrm>
            <a:off x="1" y="1636556"/>
            <a:ext cx="9157530" cy="524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0" y="476672"/>
            <a:ext cx="3995936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Szélnyomok a tófelszínen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12230"/>
          <a:stretch>
            <a:fillRect/>
          </a:stretch>
        </p:blipFill>
        <p:spPr bwMode="auto">
          <a:xfrm>
            <a:off x="2339752" y="1196752"/>
            <a:ext cx="4608512" cy="5535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2339752" y="2708920"/>
            <a:ext cx="40324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2339752" y="4129335"/>
            <a:ext cx="40324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2339752" y="5497487"/>
            <a:ext cx="40324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2915816" y="1259468"/>
            <a:ext cx="10081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SZÉL</a:t>
            </a:r>
            <a:endParaRPr lang="en-GB" dirty="0"/>
          </a:p>
        </p:txBody>
      </p:sp>
      <p:sp>
        <p:nvSpPr>
          <p:cNvPr id="10" name="Szövegdoboz 9"/>
          <p:cNvSpPr txBox="1"/>
          <p:nvPr/>
        </p:nvSpPr>
        <p:spPr>
          <a:xfrm>
            <a:off x="0" y="476672"/>
            <a:ext cx="3564396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tólengés anatómiája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404664"/>
            <a:ext cx="3347864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Kérdések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79512" y="1484784"/>
            <a:ext cx="88569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Korábbi nézet: Magyarországon természetes rétegzett állóvizek nincsenek.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Kérdések: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Milyen a hazai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tavaink rétegződési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mintázata?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Milyen hatása van a planktonikus élőlény együttesekre?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5397</TotalTime>
  <Words>856</Words>
  <Application>Microsoft Office PowerPoint</Application>
  <PresentationFormat>Diavetítés a képernyőre (4:3 oldalarány)</PresentationFormat>
  <Paragraphs>252</Paragraphs>
  <Slides>39</Slides>
  <Notes>6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39</vt:i4>
      </vt:variant>
    </vt:vector>
  </HeadingPairs>
  <TitlesOfParts>
    <vt:vector size="46" baseType="lpstr">
      <vt:lpstr>Arial</vt:lpstr>
      <vt:lpstr>Arial Narrow</vt:lpstr>
      <vt:lpstr>Calibri</vt:lpstr>
      <vt:lpstr>Lucida Handwriting</vt:lpstr>
      <vt:lpstr>Times New Roman</vt:lpstr>
      <vt:lpstr>Wingdings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MTA 3</dc:creator>
  <cp:lastModifiedBy>BG</cp:lastModifiedBy>
  <cp:revision>209</cp:revision>
  <dcterms:created xsi:type="dcterms:W3CDTF">2015-05-22T11:52:30Z</dcterms:created>
  <dcterms:modified xsi:type="dcterms:W3CDTF">2021-03-24T21:28:45Z</dcterms:modified>
</cp:coreProperties>
</file>